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2"/>
  </p:notesMasterIdLst>
  <p:handoutMasterIdLst>
    <p:handoutMasterId r:id="rId33"/>
  </p:handoutMasterIdLst>
  <p:sldIdLst>
    <p:sldId id="440" r:id="rId2"/>
    <p:sldId id="356" r:id="rId3"/>
    <p:sldId id="434" r:id="rId4"/>
    <p:sldId id="438" r:id="rId5"/>
    <p:sldId id="439" r:id="rId6"/>
    <p:sldId id="391" r:id="rId7"/>
    <p:sldId id="427" r:id="rId8"/>
    <p:sldId id="429" r:id="rId9"/>
    <p:sldId id="392" r:id="rId10"/>
    <p:sldId id="411" r:id="rId11"/>
    <p:sldId id="428" r:id="rId12"/>
    <p:sldId id="394" r:id="rId13"/>
    <p:sldId id="435" r:id="rId14"/>
    <p:sldId id="436" r:id="rId15"/>
    <p:sldId id="437" r:id="rId16"/>
    <p:sldId id="412" r:id="rId17"/>
    <p:sldId id="415" r:id="rId18"/>
    <p:sldId id="413" r:id="rId19"/>
    <p:sldId id="442" r:id="rId20"/>
    <p:sldId id="420" r:id="rId21"/>
    <p:sldId id="416" r:id="rId22"/>
    <p:sldId id="421" r:id="rId23"/>
    <p:sldId id="417" r:id="rId24"/>
    <p:sldId id="418" r:id="rId25"/>
    <p:sldId id="419" r:id="rId26"/>
    <p:sldId id="426" r:id="rId27"/>
    <p:sldId id="424" r:id="rId28"/>
    <p:sldId id="425" r:id="rId29"/>
    <p:sldId id="441" r:id="rId30"/>
    <p:sldId id="431" r:id="rId31"/>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3" autoAdjust="0"/>
  </p:normalViewPr>
  <p:slideViewPr>
    <p:cSldViewPr>
      <p:cViewPr>
        <p:scale>
          <a:sx n="60" d="100"/>
          <a:sy n="60" d="100"/>
        </p:scale>
        <p:origin x="-1062"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EB169228-2BF8-4B81-8ED7-F5286DFB98BC}" type="datetimeFigureOut">
              <a:rPr lang="en-US" smtClean="0"/>
              <a:t>10/25/2025</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6FBEEF76-8AB8-48DC-BF75-94E1386473FE}" type="slidenum">
              <a:rPr lang="en-US" smtClean="0"/>
              <a:t>‹#›</a:t>
            </a:fld>
            <a:endParaRPr lang="en-US"/>
          </a:p>
        </p:txBody>
      </p:sp>
    </p:spTree>
    <p:extLst>
      <p:ext uri="{BB962C8B-B14F-4D97-AF65-F5344CB8AC3E}">
        <p14:creationId xmlns:p14="http://schemas.microsoft.com/office/powerpoint/2010/main" val="61873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8A072F1-292E-402E-B207-E8209CC04BCC}" type="datetimeFigureOut">
              <a:rPr lang="en-US" smtClean="0"/>
              <a:t>10/25/2025</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0EC2185-40E5-4AF6-BBC3-703E40BAAD57}" type="slidenum">
              <a:rPr lang="en-US" smtClean="0"/>
              <a:t>‹#›</a:t>
            </a:fld>
            <a:endParaRPr lang="en-US"/>
          </a:p>
        </p:txBody>
      </p:sp>
    </p:spTree>
    <p:extLst>
      <p:ext uri="{BB962C8B-B14F-4D97-AF65-F5344CB8AC3E}">
        <p14:creationId xmlns:p14="http://schemas.microsoft.com/office/powerpoint/2010/main" val="51455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t>1</a:t>
            </a:fld>
            <a:endParaRPr lang="en-US"/>
          </a:p>
        </p:txBody>
      </p:sp>
    </p:spTree>
    <p:extLst>
      <p:ext uri="{BB962C8B-B14F-4D97-AF65-F5344CB8AC3E}">
        <p14:creationId xmlns:p14="http://schemas.microsoft.com/office/powerpoint/2010/main" val="10362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C2185-40E5-4AF6-BBC3-703E40BAAD5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1322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10/25/2025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10/25/2025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angjuba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1" y="241124"/>
            <a:ext cx="6705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1000"/>
              </a:spcAft>
            </a:pPr>
            <a:r>
              <a:rPr lang="id-ID" sz="2800" b="1" dirty="0" smtClean="0">
                <a:solidFill>
                  <a:srgbClr val="000000"/>
                </a:solidFill>
                <a:latin typeface="Tahoma"/>
              </a:rPr>
              <a:t>PENGADILAN HAM</a:t>
            </a:r>
            <a:endParaRPr lang="en-US" sz="2800" dirty="0">
              <a:effectLst/>
            </a:endParaRPr>
          </a:p>
        </p:txBody>
      </p:sp>
      <p:sp>
        <p:nvSpPr>
          <p:cNvPr id="12" name="TextBox 11"/>
          <p:cNvSpPr txBox="1"/>
          <p:nvPr/>
        </p:nvSpPr>
        <p:spPr>
          <a:xfrm>
            <a:off x="1447801" y="3384894"/>
            <a:ext cx="670560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d-ID" sz="1600" b="1" kern="0" dirty="0" smtClean="0">
                <a:solidFill>
                  <a:prstClr val="black"/>
                </a:solidFill>
                <a:latin typeface="Arial" pitchFamily="34" charset="0"/>
                <a:ea typeface="Times New Roman"/>
                <a:cs typeface="Arial" pitchFamily="34" charset="0"/>
              </a:rPr>
              <a:t>DOSEN/PEMATERI  </a:t>
            </a:r>
            <a:endParaRPr lang="id-ID" sz="1600" b="1" kern="0" dirty="0">
              <a:solidFill>
                <a:prstClr val="black"/>
              </a:solidFill>
              <a:latin typeface="Arial" pitchFamily="34" charset="0"/>
              <a:ea typeface="Times New Roman"/>
              <a:cs typeface="Arial" pitchFamily="34" charset="0"/>
            </a:endParaRPr>
          </a:p>
          <a:p>
            <a:pPr algn="ctr"/>
            <a:r>
              <a:rPr lang="id-ID" sz="2400" b="1" kern="0" dirty="0" smtClean="0">
                <a:solidFill>
                  <a:prstClr val="black"/>
                </a:solidFill>
                <a:latin typeface="Arial" pitchFamily="34" charset="0"/>
                <a:ea typeface="Times New Roman"/>
                <a:cs typeface="Arial" pitchFamily="34" charset="0"/>
              </a:rPr>
              <a:t>Dr. </a:t>
            </a:r>
            <a:r>
              <a:rPr lang="en-US" sz="2400" b="1" kern="0" dirty="0" smtClean="0">
                <a:solidFill>
                  <a:prstClr val="black"/>
                </a:solidFill>
                <a:latin typeface="Arial" pitchFamily="34" charset="0"/>
                <a:ea typeface="Times New Roman"/>
                <a:cs typeface="Arial" pitchFamily="34" charset="0"/>
              </a:rPr>
              <a:t>FATHOR RAHMAN</a:t>
            </a:r>
            <a:r>
              <a:rPr lang="id-ID" sz="2400" b="1" dirty="0" smtClean="0">
                <a:latin typeface="Tahoma"/>
                <a:ea typeface="Times New Roman"/>
                <a:cs typeface="Times New Roman"/>
              </a:rPr>
              <a:t>, SH., M.Hum.</a:t>
            </a:r>
          </a:p>
          <a:p>
            <a:pPr algn="ctr"/>
            <a:r>
              <a:rPr lang="id-ID" sz="2400" b="1" dirty="0" smtClean="0">
                <a:latin typeface="Tahoma"/>
                <a:ea typeface="Times New Roman"/>
                <a:cs typeface="Times New Roman"/>
              </a:rPr>
              <a:t>(WAKIL KETUA PERADI MALANG)</a:t>
            </a:r>
          </a:p>
          <a:p>
            <a:pPr algn="ctr"/>
            <a:r>
              <a:rPr lang="id-ID" sz="2400" b="1" dirty="0" smtClean="0">
                <a:latin typeface="Tahoma"/>
                <a:ea typeface="Times New Roman"/>
                <a:cs typeface="Times New Roman"/>
              </a:rPr>
              <a:t>WEB : </a:t>
            </a:r>
            <a:r>
              <a:rPr lang="id-ID" sz="2400" b="1" dirty="0" smtClean="0">
                <a:solidFill>
                  <a:srgbClr val="FF0000"/>
                </a:solidFill>
                <a:latin typeface="Tahoma"/>
                <a:ea typeface="Times New Roman"/>
                <a:cs typeface="Times New Roman"/>
                <a:hlinkClick r:id="rId3"/>
              </a:rPr>
              <a:t>www.sangjubah.com</a:t>
            </a:r>
            <a:endParaRPr lang="id-ID" sz="2400" b="1" dirty="0" smtClean="0">
              <a:solidFill>
                <a:srgbClr val="FF0000"/>
              </a:solidFill>
              <a:latin typeface="Tahoma"/>
              <a:ea typeface="Times New Roman"/>
              <a:cs typeface="Times New Roman"/>
            </a:endParaRPr>
          </a:p>
          <a:p>
            <a:pPr algn="ctr"/>
            <a:r>
              <a:rPr lang="id-ID" sz="2400" b="1" dirty="0" smtClean="0">
                <a:latin typeface="Tahoma"/>
                <a:ea typeface="Times New Roman"/>
                <a:cs typeface="Times New Roman"/>
              </a:rPr>
              <a:t>WA : 08 55 46 58 79 52</a:t>
            </a:r>
          </a:p>
        </p:txBody>
      </p:sp>
      <p:sp>
        <p:nvSpPr>
          <p:cNvPr id="7" name="TextBox 6"/>
          <p:cNvSpPr txBox="1"/>
          <p:nvPr/>
        </p:nvSpPr>
        <p:spPr>
          <a:xfrm>
            <a:off x="1711556" y="5486400"/>
            <a:ext cx="6060844" cy="1200329"/>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id-ID" b="1" kern="0" dirty="0" smtClean="0">
                <a:solidFill>
                  <a:prstClr val="black"/>
                </a:solidFill>
                <a:latin typeface="Arial" pitchFamily="34" charset="0"/>
                <a:cs typeface="Arial" pitchFamily="34" charset="0"/>
              </a:rPr>
              <a:t>DISELENGGARAKAN OLEH PERADI MALANG </a:t>
            </a:r>
          </a:p>
          <a:p>
            <a:pPr lvl="0" algn="ctr"/>
            <a:r>
              <a:rPr lang="id-ID" b="1" kern="0" dirty="0" smtClean="0">
                <a:solidFill>
                  <a:prstClr val="black"/>
                </a:solidFill>
                <a:latin typeface="Arial" pitchFamily="34" charset="0"/>
                <a:cs typeface="Arial" pitchFamily="34" charset="0"/>
              </a:rPr>
              <a:t>BEKERJA SAMA DENGAN FAKULTAS HUKUM </a:t>
            </a:r>
          </a:p>
          <a:p>
            <a:pPr lvl="0" algn="ctr"/>
            <a:r>
              <a:rPr lang="id-ID" b="1" kern="0" dirty="0" smtClean="0">
                <a:solidFill>
                  <a:prstClr val="black"/>
                </a:solidFill>
                <a:latin typeface="Arial" pitchFamily="34" charset="0"/>
                <a:cs typeface="Arial" pitchFamily="34" charset="0"/>
              </a:rPr>
              <a:t>UNIVERSITAS MERDEKA  MALANG</a:t>
            </a:r>
          </a:p>
          <a:p>
            <a:pPr lvl="0" algn="ctr"/>
            <a:r>
              <a:rPr lang="id-ID" b="1" kern="0" dirty="0" smtClean="0">
                <a:solidFill>
                  <a:prstClr val="black"/>
                </a:solidFill>
                <a:latin typeface="Arial" pitchFamily="34" charset="0"/>
                <a:ea typeface="Times New Roman"/>
                <a:cs typeface="Arial" pitchFamily="34" charset="0"/>
              </a:rPr>
              <a:t>2025</a:t>
            </a:r>
            <a:endParaRPr lang="en-US" b="1" dirty="0" smtClean="0">
              <a:solidFill>
                <a:srgbClr val="000000"/>
              </a:solidFill>
              <a:latin typeface="Arial" pitchFamily="34" charset="0"/>
              <a:ea typeface="Times New Roman"/>
              <a:cs typeface="Arial" pitchFamily="34" charset="0"/>
            </a:endParaRPr>
          </a:p>
        </p:txBody>
      </p:sp>
      <p:sp>
        <p:nvSpPr>
          <p:cNvPr id="2" name="AutoShape 2" descr="https://tse2.mm.bing.net/th?id=OIP.c2G7LgjB_o5x9tBgOkxp3wHaBc&amp;pid=Api&amp;P=0&amp;h=1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26" name="Picture 2" descr="F:\MULTI GRAPI\LOGO\university logo\logo un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162" y="1985923"/>
            <a:ext cx="1662066" cy="13702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a:lum bright="70000" contrast="-70000"/>
            <a:extLst>
              <a:ext uri="{BEBA8EAE-BF5A-486C-A8C5-ECC9F3942E4B}">
                <a14:imgProps xmlns:a14="http://schemas.microsoft.com/office/drawing/2010/main">
                  <a14:imgLayer r:embed="rId6">
                    <a14:imgEffect>
                      <a14:sharpenSoften amount="100000"/>
                    </a14:imgEffect>
                  </a14:imgLayer>
                </a14:imgProps>
              </a:ext>
            </a:extLst>
          </a:blip>
          <a:srcRect l="25282" t="34024" r="49603" b="24260"/>
          <a:stretch/>
        </p:blipFill>
        <p:spPr bwMode="auto">
          <a:xfrm>
            <a:off x="5594552" y="2007694"/>
            <a:ext cx="1905000" cy="1140702"/>
          </a:xfrm>
          <a:prstGeom prst="rect">
            <a:avLst/>
          </a:prstGeom>
          <a:ln/>
          <a:extLst>
            <a:ext uri="{53640926-AAD7-44D8-BBD7-CCE9431645EC}">
              <a14:shadowObscured xmlns:a14="http://schemas.microsoft.com/office/drawing/2010/main"/>
            </a:ext>
          </a:extLst>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p:nvSpPr>
        <p:spPr>
          <a:xfrm>
            <a:off x="1447802" y="1424983"/>
            <a:ext cx="67056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spcAft>
                <a:spcPts val="1000"/>
              </a:spcAft>
            </a:pPr>
            <a:r>
              <a:rPr lang="id-ID" sz="2000" b="1" dirty="0" smtClean="0">
                <a:solidFill>
                  <a:srgbClr val="000000"/>
                </a:solidFill>
                <a:latin typeface="Tahoma"/>
              </a:rPr>
              <a:t>PENDIDIKAN KHUSUS PROFESI ADVOKAT (PKPA)</a:t>
            </a:r>
            <a:endParaRPr lang="en-US" sz="2000" dirty="0">
              <a:effectLst/>
            </a:endParaRPr>
          </a:p>
        </p:txBody>
      </p:sp>
    </p:spTree>
    <p:extLst>
      <p:ext uri="{BB962C8B-B14F-4D97-AF65-F5344CB8AC3E}">
        <p14:creationId xmlns:p14="http://schemas.microsoft.com/office/powerpoint/2010/main" val="2953719082"/>
      </p:ext>
    </p:extLst>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387" y="3482783"/>
            <a:ext cx="8757745" cy="3231654"/>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id-ID" sz="2400" dirty="0" smtClean="0"/>
              <a:t>a. </a:t>
            </a:r>
            <a:r>
              <a:rPr lang="id-ID" sz="2000" dirty="0" smtClean="0"/>
              <a:t>pembunuhan; b</a:t>
            </a:r>
            <a:r>
              <a:rPr lang="id-ID" sz="2000" dirty="0"/>
              <a:t>. </a:t>
            </a:r>
            <a:r>
              <a:rPr lang="id-ID" sz="2000" dirty="0" smtClean="0"/>
              <a:t>pemusnahan; c</a:t>
            </a:r>
            <a:r>
              <a:rPr lang="id-ID" sz="2000" dirty="0"/>
              <a:t>. </a:t>
            </a:r>
            <a:r>
              <a:rPr lang="id-ID" sz="2000" dirty="0" smtClean="0"/>
              <a:t>perbudakan; d</a:t>
            </a:r>
            <a:r>
              <a:rPr lang="id-ID" sz="2000" dirty="0"/>
              <a:t>. pengusiran atau pemindahan penduduk secara </a:t>
            </a:r>
            <a:r>
              <a:rPr lang="id-ID" sz="2000" dirty="0" smtClean="0"/>
              <a:t>paksa; e</a:t>
            </a:r>
            <a:r>
              <a:rPr lang="id-ID" sz="2000" dirty="0"/>
              <a:t>. perampasan kemerdekaan atau perampasan kebebasan fisik lain </a:t>
            </a:r>
            <a:r>
              <a:rPr lang="id-ID" sz="2000" dirty="0" smtClean="0"/>
              <a:t>secara sewenang-wenang </a:t>
            </a:r>
            <a:r>
              <a:rPr lang="id-ID" sz="2000" dirty="0"/>
              <a:t>yang melanggar (asas-asas) ketentuan pokok </a:t>
            </a:r>
            <a:r>
              <a:rPr lang="id-ID" sz="2000" dirty="0" smtClean="0"/>
              <a:t>hukum internasional; f</a:t>
            </a:r>
            <a:r>
              <a:rPr lang="id-ID" sz="2000" dirty="0"/>
              <a:t>. </a:t>
            </a:r>
            <a:r>
              <a:rPr lang="id-ID" sz="2000" dirty="0" smtClean="0"/>
              <a:t>penyiksaan; g</a:t>
            </a:r>
            <a:r>
              <a:rPr lang="id-ID" sz="2000" dirty="0"/>
              <a:t>. perkosaan, perbudakan seksual, pelacuran secara paksa, </a:t>
            </a:r>
            <a:r>
              <a:rPr lang="id-ID" sz="2000" dirty="0" smtClean="0"/>
              <a:t>pemaksaan kehamilan</a:t>
            </a:r>
            <a:r>
              <a:rPr lang="id-ID" sz="2000" dirty="0"/>
              <a:t>, pemandulan atau sterilisasi secara paksa atau </a:t>
            </a:r>
            <a:r>
              <a:rPr lang="id-ID" sz="2000" dirty="0" smtClean="0"/>
              <a:t>bentuk-bentuk kekerasan </a:t>
            </a:r>
            <a:r>
              <a:rPr lang="id-ID" sz="2000" dirty="0"/>
              <a:t>seksual lain yang </a:t>
            </a:r>
            <a:r>
              <a:rPr lang="id-ID" sz="2000" dirty="0" smtClean="0"/>
              <a:t>setara; h</a:t>
            </a:r>
            <a:r>
              <a:rPr lang="id-ID" sz="2000" dirty="0"/>
              <a:t>. penganiayaan terhadap suatu kelompok tertentu atau perkumpulan yang </a:t>
            </a:r>
            <a:r>
              <a:rPr lang="id-ID" sz="2000" dirty="0" smtClean="0"/>
              <a:t>didasari persamaan </a:t>
            </a:r>
            <a:r>
              <a:rPr lang="id-ID" sz="2000" dirty="0"/>
              <a:t>paham politik, ras, kebangsaan, etnis, budaya, agama, jenis </a:t>
            </a:r>
            <a:r>
              <a:rPr lang="id-ID" sz="2000" dirty="0" smtClean="0"/>
              <a:t>kelamin atau </a:t>
            </a:r>
            <a:r>
              <a:rPr lang="id-ID" sz="2000" dirty="0"/>
              <a:t>alasan lain yang telah diakui secara universal sebagai hal yang </a:t>
            </a:r>
            <a:r>
              <a:rPr lang="id-ID" sz="2000" dirty="0" smtClean="0"/>
              <a:t>dilarang menurut </a:t>
            </a:r>
            <a:r>
              <a:rPr lang="id-ID" sz="2000" dirty="0"/>
              <a:t>hukum </a:t>
            </a:r>
            <a:r>
              <a:rPr lang="id-ID" sz="2000" dirty="0" smtClean="0"/>
              <a:t>internasional; i</a:t>
            </a:r>
            <a:r>
              <a:rPr lang="id-ID" sz="2000" dirty="0"/>
              <a:t>. penghilangan orang secara paksa; </a:t>
            </a:r>
            <a:r>
              <a:rPr lang="id-ID" sz="2000" dirty="0" smtClean="0"/>
              <a:t>atau j</a:t>
            </a:r>
            <a:r>
              <a:rPr lang="id-ID" sz="2000" dirty="0"/>
              <a:t>. kejahatan apartheid.</a:t>
            </a:r>
          </a:p>
        </p:txBody>
      </p:sp>
      <p:sp>
        <p:nvSpPr>
          <p:cNvPr id="7" name="TextBox 6"/>
          <p:cNvSpPr txBox="1"/>
          <p:nvPr/>
        </p:nvSpPr>
        <p:spPr>
          <a:xfrm>
            <a:off x="265387" y="1103514"/>
            <a:ext cx="8757745" cy="2308324"/>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id-ID" sz="2400" dirty="0"/>
              <a:t>Kejahatan terhadap kemanusiaan adalah salah satu perbuatan yang dilakukan sebagai bagian dari serangan yang meluas atau sistematik yang diketahuinya bahwa serangan tersebut ditujukan secara langsung terhadap penduduk </a:t>
            </a:r>
            <a:r>
              <a:rPr lang="id-ID" sz="2400" dirty="0" smtClean="0"/>
              <a:t>sipil.  </a:t>
            </a:r>
            <a:r>
              <a:rPr lang="id-ID" sz="2400" dirty="0"/>
              <a:t>Sanksi kejahatan terhadap kemanusiaan : pidana mati, pidana penjara seumur hidup, pidana penjara antara 10-25 tahun, 5-15 tahun, 10-20 tahun.</a:t>
            </a:r>
          </a:p>
        </p:txBody>
      </p:sp>
      <p:sp>
        <p:nvSpPr>
          <p:cNvPr id="10" name="TextBox 9"/>
          <p:cNvSpPr txBox="1"/>
          <p:nvPr/>
        </p:nvSpPr>
        <p:spPr>
          <a:xfrm>
            <a:off x="990600" y="381000"/>
            <a:ext cx="7044559" cy="52322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sz="2800" dirty="0" smtClean="0"/>
              <a:t>KEJAHATAN TERHADAP KEMANUSIAAN</a:t>
            </a:r>
            <a:endParaRPr lang="en-US" sz="2800" i="1"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397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523220"/>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id-ID" sz="2800" b="1" dirty="0" smtClean="0">
                <a:solidFill>
                  <a:schemeClr val="tx1"/>
                </a:solidFill>
              </a:rPr>
              <a:t>PENGADILAN HAM</a:t>
            </a:r>
            <a:endParaRPr lang="en-US" sz="2800"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16200000">
            <a:off x="-1489391" y="2662140"/>
            <a:ext cx="366286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id-ID" sz="2400" dirty="0" smtClean="0"/>
              <a:t>PENGADILAN HAM</a:t>
            </a:r>
            <a:endParaRPr lang="en-US" sz="24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732030" y="1061541"/>
            <a:ext cx="7132565"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id-ID" dirty="0"/>
              <a:t>Pengadilan Khusus yang berada di lingkungan Peradilan Umum. </a:t>
            </a:r>
            <a:r>
              <a:rPr lang="id-ID" dirty="0" smtClean="0"/>
              <a:t> </a:t>
            </a:r>
            <a:r>
              <a:rPr lang="id-ID" dirty="0"/>
              <a:t>Berkedudukan di kabupaten/kota dan daerah hukumnya meliputi daerah hukum Pengadilan Negeri yang bersangkutan. </a:t>
            </a:r>
            <a:r>
              <a:rPr lang="id-ID" dirty="0" smtClean="0"/>
              <a:t>Pengadilan </a:t>
            </a:r>
            <a:r>
              <a:rPr lang="id-ID" dirty="0"/>
              <a:t>HAM tidak berwenang mengadili pelanggaran HAM yang berat yang dilakukan oleh orang yang berumur di bawah 18 tahun pada saat dilakukannya perbuatan. </a:t>
            </a:r>
            <a:r>
              <a:rPr lang="id-ID" dirty="0" smtClean="0"/>
              <a:t>Pengadilan </a:t>
            </a:r>
            <a:r>
              <a:rPr lang="id-ID" dirty="0"/>
              <a:t>HAM pertama kali : Jakarta Pusat, Surabaya, Makasar dan Medan.</a:t>
            </a:r>
          </a:p>
        </p:txBody>
      </p:sp>
      <p:sp>
        <p:nvSpPr>
          <p:cNvPr id="11" name="TextBox 10"/>
          <p:cNvSpPr txBox="1"/>
          <p:nvPr/>
        </p:nvSpPr>
        <p:spPr>
          <a:xfrm>
            <a:off x="1678919" y="3048000"/>
            <a:ext cx="7185675"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dirty="0"/>
              <a:t>Pengadilan HAM Jakarta Pusat : DKI Jakarta, Jawa Barat, Banten, Sumsel, Lampung, Bengkulu, Kalbar dan Kalteng. </a:t>
            </a:r>
            <a:r>
              <a:rPr lang="id-ID" dirty="0" smtClean="0"/>
              <a:t>Pengadilan </a:t>
            </a:r>
            <a:r>
              <a:rPr lang="id-ID" dirty="0"/>
              <a:t>HAM Surabaya : Jawa Timur, Jawa Tengah, D.I. Yogyakarta, Bali, Kalsel, Kaltim, NTB dan NTT. </a:t>
            </a:r>
            <a:r>
              <a:rPr lang="id-ID" dirty="0" smtClean="0"/>
              <a:t> </a:t>
            </a:r>
            <a:r>
              <a:rPr lang="id-ID" dirty="0"/>
              <a:t>Pengadilan HAM Makasar : Sulsel, Sultra, Sulteng, Sulut, Maluku, Maluku Utara, Irian Jaya/Papua. </a:t>
            </a:r>
            <a:r>
              <a:rPr lang="id-ID" dirty="0" smtClean="0"/>
              <a:t>Pengadilan </a:t>
            </a:r>
            <a:r>
              <a:rPr lang="id-ID" dirty="0"/>
              <a:t>HAM Medan : Sumut, NAD, Riau, Jambi dan Sumbar. </a:t>
            </a:r>
          </a:p>
        </p:txBody>
      </p:sp>
      <p:sp>
        <p:nvSpPr>
          <p:cNvPr id="12" name="TextBox 11"/>
          <p:cNvSpPr txBox="1"/>
          <p:nvPr/>
        </p:nvSpPr>
        <p:spPr>
          <a:xfrm>
            <a:off x="1392601" y="5078041"/>
            <a:ext cx="7471993"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000" b="1" dirty="0" smtClean="0">
                <a:solidFill>
                  <a:schemeClr val="tx1"/>
                </a:solidFill>
              </a:rPr>
              <a:t>Pasal </a:t>
            </a:r>
            <a:r>
              <a:rPr lang="id-ID" sz="2000" dirty="0" smtClean="0">
                <a:solidFill>
                  <a:schemeClr val="tx1"/>
                </a:solidFill>
              </a:rPr>
              <a:t>10 </a:t>
            </a:r>
            <a:r>
              <a:rPr lang="id-ID" sz="2000" dirty="0">
                <a:solidFill>
                  <a:schemeClr val="tx1"/>
                </a:solidFill>
              </a:rPr>
              <a:t>UU No. 26 Tahun 2000 : </a:t>
            </a:r>
            <a:r>
              <a:rPr lang="id-ID" sz="2000" dirty="0" smtClean="0">
                <a:solidFill>
                  <a:schemeClr val="tx1"/>
                </a:solidFill>
              </a:rPr>
              <a:t>“ Dilakukan </a:t>
            </a:r>
            <a:r>
              <a:rPr lang="id-ID" sz="2000" dirty="0">
                <a:solidFill>
                  <a:schemeClr val="tx1"/>
                </a:solidFill>
              </a:rPr>
              <a:t>berdasarkan ketentuan </a:t>
            </a:r>
            <a:r>
              <a:rPr lang="id-ID" sz="2000" dirty="0" smtClean="0">
                <a:solidFill>
                  <a:schemeClr val="tx1"/>
                </a:solidFill>
              </a:rPr>
              <a:t>KUHAP” Kecuali </a:t>
            </a:r>
            <a:r>
              <a:rPr lang="id-ID" sz="2000" dirty="0">
                <a:solidFill>
                  <a:schemeClr val="tx1"/>
                </a:solidFill>
              </a:rPr>
              <a:t>ditentukan lain dalam UU No. 26 Tahun 2000. </a:t>
            </a:r>
            <a:r>
              <a:rPr lang="id-ID" sz="2000" dirty="0" smtClean="0">
                <a:solidFill>
                  <a:schemeClr val="tx1"/>
                </a:solidFill>
              </a:rPr>
              <a:t>Hukum </a:t>
            </a:r>
            <a:r>
              <a:rPr lang="id-ID" sz="2000" dirty="0">
                <a:solidFill>
                  <a:schemeClr val="tx1"/>
                </a:solidFill>
              </a:rPr>
              <a:t>acara pelanggaran HAM yang berat mencakup tahap </a:t>
            </a:r>
            <a:r>
              <a:rPr lang="id-ID" sz="2000" dirty="0" smtClean="0">
                <a:solidFill>
                  <a:schemeClr val="tx1"/>
                </a:solidFill>
              </a:rPr>
              <a:t>Penyelidikan</a:t>
            </a:r>
            <a:r>
              <a:rPr lang="id-ID" sz="2000" dirty="0">
                <a:solidFill>
                  <a:schemeClr val="tx1"/>
                </a:solidFill>
              </a:rPr>
              <a:t>, </a:t>
            </a:r>
            <a:r>
              <a:rPr lang="id-ID" sz="2000" dirty="0" smtClean="0">
                <a:solidFill>
                  <a:schemeClr val="tx1"/>
                </a:solidFill>
              </a:rPr>
              <a:t>Penyidikan</a:t>
            </a:r>
            <a:r>
              <a:rPr lang="id-ID" sz="2000" dirty="0">
                <a:solidFill>
                  <a:schemeClr val="tx1"/>
                </a:solidFill>
              </a:rPr>
              <a:t>, </a:t>
            </a:r>
            <a:r>
              <a:rPr lang="id-ID" sz="2000" dirty="0" smtClean="0">
                <a:solidFill>
                  <a:schemeClr val="tx1"/>
                </a:solidFill>
              </a:rPr>
              <a:t>Penahanan, Penuntutan </a:t>
            </a:r>
            <a:r>
              <a:rPr lang="id-ID" sz="2000" dirty="0">
                <a:solidFill>
                  <a:schemeClr val="tx1"/>
                </a:solidFill>
              </a:rPr>
              <a:t>dan </a:t>
            </a:r>
            <a:r>
              <a:rPr lang="id-ID" sz="2000" dirty="0" smtClean="0">
                <a:solidFill>
                  <a:schemeClr val="tx1"/>
                </a:solidFill>
              </a:rPr>
              <a:t>pemeriksaan </a:t>
            </a:r>
            <a:r>
              <a:rPr lang="id-ID" sz="2000" dirty="0">
                <a:solidFill>
                  <a:schemeClr val="tx1"/>
                </a:solidFill>
              </a:rPr>
              <a:t>S</a:t>
            </a:r>
            <a:r>
              <a:rPr lang="id-ID" sz="2000" dirty="0" smtClean="0">
                <a:solidFill>
                  <a:schemeClr val="tx1"/>
                </a:solidFill>
              </a:rPr>
              <a:t>idang, Putusan, dan Pelaksanaan Putusan.</a:t>
            </a:r>
            <a:endParaRPr lang="id-ID" sz="2000" dirty="0">
              <a:solidFill>
                <a:schemeClr val="tx1"/>
              </a:solidFill>
            </a:endParaRPr>
          </a:p>
        </p:txBody>
      </p:sp>
      <p:sp>
        <p:nvSpPr>
          <p:cNvPr id="6" name="Right Arrow 5"/>
          <p:cNvSpPr/>
          <p:nvPr/>
        </p:nvSpPr>
        <p:spPr>
          <a:xfrm>
            <a:off x="625982" y="3396265"/>
            <a:ext cx="105293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ight Arrow 16"/>
          <p:cNvSpPr/>
          <p:nvPr/>
        </p:nvSpPr>
        <p:spPr>
          <a:xfrm>
            <a:off x="572872" y="1634359"/>
            <a:ext cx="1159158"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p:nvSpPr>
        <p:spPr>
          <a:xfrm rot="16200000">
            <a:off x="-213564" y="5409490"/>
            <a:ext cx="1480537"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id-ID" sz="2400" dirty="0" smtClean="0"/>
              <a:t>HUKUM ACARA</a:t>
            </a:r>
            <a:endParaRPr lang="en-US" sz="2400" i="1" dirty="0" smtClean="0">
              <a:solidFill>
                <a:srgbClr val="000000"/>
              </a:solidFill>
              <a:latin typeface="Arial" pitchFamily="34" charset="0"/>
              <a:ea typeface="Times New Roman"/>
              <a:cs typeface="Arial" pitchFamily="34" charset="0"/>
            </a:endParaRPr>
          </a:p>
        </p:txBody>
      </p:sp>
      <p:sp>
        <p:nvSpPr>
          <p:cNvPr id="7" name="Right Arrow 6"/>
          <p:cNvSpPr/>
          <p:nvPr/>
        </p:nvSpPr>
        <p:spPr>
          <a:xfrm>
            <a:off x="942203" y="5632617"/>
            <a:ext cx="450398" cy="4605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33570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27"/>
            <a:ext cx="526508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id-ID" b="1" dirty="0">
                <a:solidFill>
                  <a:schemeClr val="tx1"/>
                </a:solidFill>
              </a:rPr>
              <a:t>PENYELESAIAN PELANGGARAN HAM YANG  </a:t>
            </a:r>
            <a:r>
              <a:rPr lang="id-ID" b="1" dirty="0" smtClean="0">
                <a:solidFill>
                  <a:schemeClr val="tx1"/>
                </a:solidFill>
              </a:rPr>
              <a:t>BERAT</a:t>
            </a:r>
            <a:endParaRPr lang="en-US"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a:off x="36786" y="2209800"/>
            <a:ext cx="1676400"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spcBef>
                <a:spcPct val="20000"/>
              </a:spcBef>
            </a:pPr>
            <a:r>
              <a:rPr lang="id-ID" sz="1600" dirty="0"/>
              <a:t>PELANGGARAN HAM YANG BERAT DI MASA LALU </a:t>
            </a:r>
            <a:r>
              <a:rPr lang="id-ID" sz="1600" dirty="0" smtClean="0"/>
              <a:t>: </a:t>
            </a:r>
            <a:r>
              <a:rPr lang="id-ID" sz="1600" dirty="0"/>
              <a:t>Parameter </a:t>
            </a:r>
            <a:r>
              <a:rPr lang="id-ID" sz="1600" dirty="0" smtClean="0"/>
              <a:t>-pelanggaran </a:t>
            </a:r>
            <a:r>
              <a:rPr lang="id-ID" sz="1600" dirty="0"/>
              <a:t>HAM yang berat sebelum berlakunya UU No. 26 Tahun 2000</a:t>
            </a:r>
            <a:endParaRPr lang="en-US" sz="1600" i="1" dirty="0" smtClean="0">
              <a:solidFill>
                <a:srgbClr val="000000"/>
              </a:solidFill>
              <a:latin typeface="Arial" pitchFamily="34" charset="0"/>
              <a:ea typeface="Times New Roman"/>
              <a:cs typeface="Arial" pitchFamily="34" charset="0"/>
            </a:endParaRPr>
          </a:p>
        </p:txBody>
      </p:sp>
      <p:sp>
        <p:nvSpPr>
          <p:cNvPr id="4" name="TextBox 3"/>
          <p:cNvSpPr txBox="1"/>
          <p:nvPr/>
        </p:nvSpPr>
        <p:spPr>
          <a:xfrm>
            <a:off x="36786" y="769854"/>
            <a:ext cx="1973317" cy="830997"/>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Mekanisme PembentukanPengadilan </a:t>
            </a:r>
            <a:r>
              <a:rPr lang="id-ID" sz="1600" dirty="0"/>
              <a:t>HAM Adhoc.</a:t>
            </a:r>
            <a:endParaRPr lang="en-US" sz="1600"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a:off x="139183" y="5520898"/>
            <a:ext cx="167348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a:t>Mekanisme : </a:t>
            </a:r>
            <a:r>
              <a:rPr lang="id-ID" sz="1600" dirty="0" smtClean="0"/>
              <a:t>Komisi </a:t>
            </a:r>
            <a:r>
              <a:rPr lang="id-ID" sz="1600" dirty="0"/>
              <a:t>Kebenaran dan Rekonsiliasi</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2498834" y="1061541"/>
            <a:ext cx="6492767"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just">
              <a:spcBef>
                <a:spcPct val="20000"/>
              </a:spcBef>
            </a:pPr>
            <a:r>
              <a:rPr lang="id-ID" sz="1600" b="1" dirty="0"/>
              <a:t>Pengadilan HAM </a:t>
            </a:r>
            <a:r>
              <a:rPr lang="id-ID" sz="1600" b="1" dirty="0" smtClean="0"/>
              <a:t>ADHOC </a:t>
            </a:r>
            <a:r>
              <a:rPr lang="id-ID" sz="1600" b="1" dirty="0"/>
              <a:t>dibentuk atas usul DPR berdasarkan </a:t>
            </a:r>
            <a:r>
              <a:rPr lang="id-ID" sz="1600" b="1" dirty="0" smtClean="0"/>
              <a:t>“Peristiwa </a:t>
            </a:r>
            <a:r>
              <a:rPr lang="id-ID" sz="1600" b="1" dirty="0"/>
              <a:t>T</a:t>
            </a:r>
            <a:r>
              <a:rPr lang="id-ID" sz="1600" b="1" dirty="0" smtClean="0"/>
              <a:t>ertentu</a:t>
            </a:r>
            <a:r>
              <a:rPr lang="id-ID" sz="1600" b="1" dirty="0"/>
              <a:t>” dengan Keputusan Presiden</a:t>
            </a:r>
            <a:endParaRPr lang="en-US" sz="1600" b="1" i="1" dirty="0" smtClean="0">
              <a:solidFill>
                <a:srgbClr val="000000"/>
              </a:solidFill>
              <a:latin typeface="Arial" pitchFamily="34" charset="0"/>
              <a:ea typeface="Times New Roman"/>
              <a:cs typeface="Arial" pitchFamily="34" charset="0"/>
            </a:endParaRPr>
          </a:p>
        </p:txBody>
      </p:sp>
      <p:sp>
        <p:nvSpPr>
          <p:cNvPr id="10" name="TextBox 9"/>
          <p:cNvSpPr txBox="1"/>
          <p:nvPr/>
        </p:nvSpPr>
        <p:spPr>
          <a:xfrm>
            <a:off x="2498834" y="1903215"/>
            <a:ext cx="649276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id-ID" sz="2000" b="1" dirty="0"/>
              <a:t>Usulan DPR didasarkan pada ”dugaan” telah terjadinya pelanggaran HAM yang berat yang dibatasi pada locus dan tempus delicti tertentu (Penjelasan Pasal 43 ayat (2) UU No. 26 Tahun 2000). </a:t>
            </a:r>
            <a:r>
              <a:rPr lang="id-ID" sz="2000" b="1" dirty="0">
                <a:sym typeface="Symbol"/>
              </a:rPr>
              <a:t> </a:t>
            </a:r>
            <a:endParaRPr lang="id-ID" sz="2000" b="1" dirty="0"/>
          </a:p>
        </p:txBody>
      </p:sp>
      <p:sp>
        <p:nvSpPr>
          <p:cNvPr id="11" name="TextBox 10"/>
          <p:cNvSpPr txBox="1"/>
          <p:nvPr/>
        </p:nvSpPr>
        <p:spPr>
          <a:xfrm>
            <a:off x="2533141" y="3686382"/>
            <a:ext cx="6458461"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sz="2000" b="1" dirty="0"/>
              <a:t>Pembentukan Pengadilan HAM Adhoc di Indonesia : Keppres No. 53 Tahun 2001 jo. Keppres No. 96 Tahun 2001 (Kasus Timor Timur 1999 dan Kasus Tanjung Priok 1984).</a:t>
            </a:r>
          </a:p>
        </p:txBody>
      </p:sp>
      <p:sp>
        <p:nvSpPr>
          <p:cNvPr id="12" name="TextBox 11"/>
          <p:cNvSpPr txBox="1"/>
          <p:nvPr/>
        </p:nvSpPr>
        <p:spPr>
          <a:xfrm>
            <a:off x="2498833" y="5520898"/>
            <a:ext cx="6560784"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1600" b="1" dirty="0"/>
              <a:t>KKR adalah lembaga ekstra yudisial yang dimaksudkan untuk menyelesaikan kasus pelanggaran HAM yang berat masa lalu atau sebelum berlakunya UU No. 26 Tahun 2000 di luar pengadilan. </a:t>
            </a:r>
            <a:r>
              <a:rPr lang="id-ID" sz="1600" b="1" dirty="0" smtClean="0"/>
              <a:t> </a:t>
            </a:r>
            <a:r>
              <a:rPr lang="id-ID" sz="1600" b="1" dirty="0"/>
              <a:t>Landasan hukum KKR : UU No. 27 Tahun 2004. </a:t>
            </a:r>
            <a:r>
              <a:rPr lang="id-ID" sz="1600" b="1" dirty="0" smtClean="0"/>
              <a:t> </a:t>
            </a:r>
            <a:r>
              <a:rPr lang="id-ID" sz="1600" b="1" dirty="0"/>
              <a:t>Putusan MK No. 006/PUU-IV/2006 : UU KKR bertentangan dengan UUD 1945.</a:t>
            </a:r>
          </a:p>
        </p:txBody>
      </p:sp>
      <p:sp>
        <p:nvSpPr>
          <p:cNvPr id="13" name="Up Arrow 12"/>
          <p:cNvSpPr/>
          <p:nvPr/>
        </p:nvSpPr>
        <p:spPr>
          <a:xfrm flipH="1">
            <a:off x="609600" y="1600850"/>
            <a:ext cx="599961" cy="6089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Down Arrow 13"/>
          <p:cNvSpPr/>
          <p:nvPr/>
        </p:nvSpPr>
        <p:spPr>
          <a:xfrm>
            <a:off x="742293" y="4764344"/>
            <a:ext cx="467269" cy="756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Arrow Connector 15"/>
          <p:cNvCxnSpPr>
            <a:stCxn id="4" idx="3"/>
            <a:endCxn id="9" idx="1"/>
          </p:cNvCxnSpPr>
          <p:nvPr/>
        </p:nvCxnSpPr>
        <p:spPr>
          <a:xfrm>
            <a:off x="2010103" y="1185353"/>
            <a:ext cx="488731" cy="168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10" idx="1"/>
          </p:cNvCxnSpPr>
          <p:nvPr/>
        </p:nvCxnSpPr>
        <p:spPr>
          <a:xfrm>
            <a:off x="2010103" y="1185353"/>
            <a:ext cx="488731" cy="1379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p:cNvCxnSpPr>
          <p:nvPr/>
        </p:nvCxnSpPr>
        <p:spPr>
          <a:xfrm>
            <a:off x="2010103" y="1185353"/>
            <a:ext cx="488730" cy="3005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2" idx="1"/>
          </p:cNvCxnSpPr>
          <p:nvPr/>
        </p:nvCxnSpPr>
        <p:spPr>
          <a:xfrm>
            <a:off x="1812671" y="6182617"/>
            <a:ext cx="68616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91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98080"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id-ID" sz="3600" dirty="0" smtClean="0"/>
              <a:t>HUKUM ACARA PERADILAN HAM</a:t>
            </a:r>
            <a:endParaRPr lang="id-ID" sz="3600" dirty="0"/>
          </a:p>
        </p:txBody>
      </p:sp>
      <p:sp>
        <p:nvSpPr>
          <p:cNvPr id="3" name="Content Placeholder 2"/>
          <p:cNvSpPr>
            <a:spLocks noGrp="1"/>
          </p:cNvSpPr>
          <p:nvPr>
            <p:ph idx="1"/>
          </p:nvPr>
        </p:nvSpPr>
        <p:spPr>
          <a:xfrm>
            <a:off x="152400" y="1828800"/>
            <a:ext cx="8781288" cy="48006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id-ID" dirty="0" smtClean="0"/>
              <a:t>Hukum </a:t>
            </a:r>
            <a:r>
              <a:rPr lang="id-ID" dirty="0"/>
              <a:t>A</a:t>
            </a:r>
            <a:r>
              <a:rPr lang="id-ID" dirty="0" smtClean="0"/>
              <a:t>cara Peradilan Hak Asasi Manusia diatur secara </a:t>
            </a:r>
            <a:r>
              <a:rPr lang="id-ID" dirty="0"/>
              <a:t>khusus dalam Bab IV Pasal 10-33 UU No. 26 Tahun 2000. Namun, prinsip </a:t>
            </a:r>
            <a:r>
              <a:rPr lang="id-ID" dirty="0" smtClean="0"/>
              <a:t>secara umum</a:t>
            </a:r>
            <a:r>
              <a:rPr lang="id-ID" dirty="0"/>
              <a:t>, hukum acara yang berlaku dalam pengadilan HAM masih dominan </a:t>
            </a:r>
            <a:r>
              <a:rPr lang="id-ID" dirty="0" smtClean="0"/>
              <a:t>bersandarkan pada KUHAP.</a:t>
            </a:r>
          </a:p>
          <a:p>
            <a:pPr algn="just"/>
            <a:r>
              <a:rPr lang="id-ID" dirty="0" smtClean="0"/>
              <a:t> Secara </a:t>
            </a:r>
            <a:r>
              <a:rPr lang="id-ID" dirty="0"/>
              <a:t>garis besar diurut dalam beberapa bagian: </a:t>
            </a:r>
            <a:r>
              <a:rPr lang="id-ID" dirty="0" smtClean="0"/>
              <a:t>Penangkapan</a:t>
            </a:r>
            <a:r>
              <a:rPr lang="id-ID" dirty="0"/>
              <a:t>; </a:t>
            </a:r>
            <a:r>
              <a:rPr lang="id-ID" dirty="0" smtClean="0"/>
              <a:t>Penahanan;) Penyelidikan</a:t>
            </a:r>
            <a:r>
              <a:rPr lang="id-ID" dirty="0"/>
              <a:t>; </a:t>
            </a:r>
            <a:r>
              <a:rPr lang="id-ID" dirty="0" smtClean="0"/>
              <a:t>Penyidikan</a:t>
            </a:r>
            <a:r>
              <a:rPr lang="id-ID" dirty="0"/>
              <a:t>; </a:t>
            </a:r>
            <a:r>
              <a:rPr lang="id-ID" dirty="0" smtClean="0"/>
              <a:t>Penuntutan</a:t>
            </a:r>
            <a:r>
              <a:rPr lang="id-ID" dirty="0"/>
              <a:t>; </a:t>
            </a:r>
            <a:r>
              <a:rPr lang="id-ID" dirty="0" smtClean="0"/>
              <a:t>Pemeriksaan ; Putusan</a:t>
            </a:r>
            <a:endParaRPr lang="id-ID" dirty="0"/>
          </a:p>
          <a:p>
            <a:pPr marL="82296" indent="0" algn="just">
              <a:buNone/>
            </a:pPr>
            <a:endParaRPr lang="id-ID" dirty="0"/>
          </a:p>
        </p:txBody>
      </p:sp>
    </p:spTree>
    <p:extLst>
      <p:ext uri="{BB962C8B-B14F-4D97-AF65-F5344CB8AC3E}">
        <p14:creationId xmlns:p14="http://schemas.microsoft.com/office/powerpoint/2010/main" val="221186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98080"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id-ID" dirty="0" smtClean="0"/>
              <a:t>PENANGKAPAN</a:t>
            </a:r>
            <a:endParaRPr lang="id-ID" dirty="0"/>
          </a:p>
        </p:txBody>
      </p:sp>
      <p:sp>
        <p:nvSpPr>
          <p:cNvPr id="3" name="Content Placeholder 2"/>
          <p:cNvSpPr>
            <a:spLocks noGrp="1"/>
          </p:cNvSpPr>
          <p:nvPr>
            <p:ph idx="1"/>
          </p:nvPr>
        </p:nvSpPr>
        <p:spPr>
          <a:xfrm>
            <a:off x="152400" y="1828800"/>
            <a:ext cx="8705088" cy="4800600"/>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82296" indent="0" algn="just">
              <a:buNone/>
            </a:pPr>
            <a:r>
              <a:rPr lang="id-ID" sz="3400" dirty="0"/>
              <a:t>Jaksa Agung sebagai penyidik berwenang melakukan penangkapan untuk </a:t>
            </a:r>
            <a:r>
              <a:rPr lang="id-ID" sz="3400" dirty="0" smtClean="0"/>
              <a:t>kepentingan penyidikan </a:t>
            </a:r>
            <a:r>
              <a:rPr lang="id-ID" sz="3400" dirty="0"/>
              <a:t>terhadap seseorang yang diduga keras melakukan pelanggaran hak </a:t>
            </a:r>
            <a:r>
              <a:rPr lang="id-ID" sz="3400" dirty="0" smtClean="0"/>
              <a:t>asasi manusia </a:t>
            </a:r>
            <a:r>
              <a:rPr lang="id-ID" sz="3400" dirty="0"/>
              <a:t>yang berat berdasarkan bukti permulaan yang cukup (ayat 1). </a:t>
            </a:r>
            <a:endParaRPr lang="id-ID" sz="3400" dirty="0" smtClean="0"/>
          </a:p>
          <a:p>
            <a:pPr marL="82296" indent="0" algn="just">
              <a:buNone/>
            </a:pPr>
            <a:endParaRPr lang="id-ID" sz="3400" dirty="0"/>
          </a:p>
          <a:p>
            <a:pPr marL="82296" indent="0" algn="just">
              <a:buNone/>
            </a:pPr>
            <a:r>
              <a:rPr lang="id-ID" sz="3400" dirty="0" smtClean="0"/>
              <a:t>Penangkapan disertai </a:t>
            </a:r>
            <a:r>
              <a:rPr lang="id-ID" sz="3400" dirty="0"/>
              <a:t>pula dengan memperlihatkan surat tugas dan memberikan kepada tersangka </a:t>
            </a:r>
            <a:r>
              <a:rPr lang="id-ID" sz="3400" dirty="0" smtClean="0"/>
              <a:t>surat perintah </a:t>
            </a:r>
            <a:r>
              <a:rPr lang="id-ID" sz="3400" dirty="0"/>
              <a:t>penangkapan yang mencantumkan identitas tersangka dengan </a:t>
            </a:r>
            <a:r>
              <a:rPr lang="id-ID" sz="3400" dirty="0" smtClean="0"/>
              <a:t>menyebutkan alasan </a:t>
            </a:r>
            <a:r>
              <a:rPr lang="id-ID" sz="3400" dirty="0"/>
              <a:t>penangkapan, tempat dilakukan pemeriksaan serta uraian singkat </a:t>
            </a:r>
            <a:r>
              <a:rPr lang="id-ID" sz="3400" dirty="0" smtClean="0"/>
              <a:t>perkara pelanggaran </a:t>
            </a:r>
            <a:r>
              <a:rPr lang="id-ID" sz="3400" dirty="0"/>
              <a:t>hak asasi manusia yang berat </a:t>
            </a:r>
            <a:r>
              <a:rPr lang="id-ID" sz="3400" dirty="0" smtClean="0"/>
              <a:t>(</a:t>
            </a:r>
            <a:r>
              <a:rPr lang="id-ID" sz="3400" dirty="0"/>
              <a:t>ayat 2), </a:t>
            </a:r>
            <a:endParaRPr lang="id-ID" sz="3400" dirty="0" smtClean="0"/>
          </a:p>
          <a:p>
            <a:pPr marL="82296" indent="0" algn="just">
              <a:buNone/>
            </a:pPr>
            <a:r>
              <a:rPr lang="id-ID" sz="3400" dirty="0" smtClean="0"/>
              <a:t>Kemudian memberikan </a:t>
            </a:r>
            <a:r>
              <a:rPr lang="id-ID" sz="3400" dirty="0"/>
              <a:t>tembusan surat perintah penangkapan kepada keluarganya segera </a:t>
            </a:r>
            <a:r>
              <a:rPr lang="id-ID" sz="3400" dirty="0" smtClean="0"/>
              <a:t>setelah penangkapan </a:t>
            </a:r>
            <a:r>
              <a:rPr lang="id-ID" sz="3400" dirty="0"/>
              <a:t>dilakukan (ayat 3</a:t>
            </a:r>
            <a:r>
              <a:rPr lang="id-ID" sz="3400" dirty="0" smtClean="0"/>
              <a:t>).</a:t>
            </a:r>
          </a:p>
          <a:p>
            <a:pPr marL="82296" indent="0" algn="just">
              <a:buNone/>
            </a:pPr>
            <a:endParaRPr lang="id-ID" sz="3400" dirty="0" smtClean="0"/>
          </a:p>
          <a:p>
            <a:pPr marL="82296" indent="0" algn="just">
              <a:buNone/>
            </a:pPr>
            <a:r>
              <a:rPr lang="id-ID" sz="3400" dirty="0"/>
              <a:t>Sedangkan dalam hal tertangkap tangan, penangkapan dilakukan tanpa surat </a:t>
            </a:r>
            <a:r>
              <a:rPr lang="id-ID" sz="3400" dirty="0" smtClean="0"/>
              <a:t>perintah dengan </a:t>
            </a:r>
            <a:r>
              <a:rPr lang="id-ID" sz="3400" dirty="0"/>
              <a:t>ketentuan bahwa penangkap harus segera menyerahkan tertangkap beserta </a:t>
            </a:r>
            <a:r>
              <a:rPr lang="id-ID" sz="3400" dirty="0" smtClean="0"/>
              <a:t>barang bukti </a:t>
            </a:r>
            <a:r>
              <a:rPr lang="id-ID" sz="3400" dirty="0"/>
              <a:t>yang ada kepada penyidik.</a:t>
            </a:r>
          </a:p>
          <a:p>
            <a:pPr marL="82296" indent="0" algn="just">
              <a:buNone/>
            </a:pPr>
            <a:endParaRPr lang="id-ID" sz="3400" dirty="0"/>
          </a:p>
          <a:p>
            <a:endParaRPr lang="id-ID" dirty="0"/>
          </a:p>
        </p:txBody>
      </p:sp>
    </p:spTree>
    <p:extLst>
      <p:ext uri="{BB962C8B-B14F-4D97-AF65-F5344CB8AC3E}">
        <p14:creationId xmlns:p14="http://schemas.microsoft.com/office/powerpoint/2010/main" val="80992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style>
          <a:lnRef idx="1">
            <a:schemeClr val="accent4"/>
          </a:lnRef>
          <a:fillRef idx="2">
            <a:schemeClr val="accent4"/>
          </a:fillRef>
          <a:effectRef idx="1">
            <a:schemeClr val="accent4"/>
          </a:effectRef>
          <a:fontRef idx="minor">
            <a:schemeClr val="dk1"/>
          </a:fontRef>
        </p:style>
        <p:txBody>
          <a:bodyPr/>
          <a:lstStyle/>
          <a:p>
            <a:r>
              <a:rPr lang="id-ID" dirty="0" smtClean="0"/>
              <a:t>PENAHANAN</a:t>
            </a:r>
            <a:endParaRPr lang="id-ID" dirty="0"/>
          </a:p>
        </p:txBody>
      </p:sp>
      <p:sp>
        <p:nvSpPr>
          <p:cNvPr id="3" name="Content Placeholder 2"/>
          <p:cNvSpPr>
            <a:spLocks noGrp="1"/>
          </p:cNvSpPr>
          <p:nvPr>
            <p:ph idx="1"/>
          </p:nvPr>
        </p:nvSpPr>
        <p:spPr>
          <a:xfrm>
            <a:off x="1219200" y="1752600"/>
            <a:ext cx="7498080" cy="4800600"/>
          </a:xfrm>
        </p:spPr>
        <p:txBody>
          <a:bodyPr>
            <a:normAutofit fontScale="70000" lnSpcReduction="20000"/>
          </a:bodyPr>
          <a:lstStyle/>
          <a:p>
            <a:pPr marL="82296" indent="0" algn="just">
              <a:buNone/>
            </a:pPr>
            <a:r>
              <a:rPr lang="id-ID" dirty="0"/>
              <a:t>Jaksa Agung sebagai penyidik dan penuntut umum berwenang melakukan </a:t>
            </a:r>
            <a:r>
              <a:rPr lang="id-ID" dirty="0" smtClean="0"/>
              <a:t>penahanan atau </a:t>
            </a:r>
            <a:r>
              <a:rPr lang="id-ID" dirty="0"/>
              <a:t>penahanan lanjutan untuk kepentingan penyidikan dan penuntutan (Pasal 12 ayat 1</a:t>
            </a:r>
            <a:r>
              <a:rPr lang="id-ID" dirty="0" smtClean="0"/>
              <a:t>). </a:t>
            </a:r>
          </a:p>
          <a:p>
            <a:pPr marL="82296" indent="0" algn="just">
              <a:buNone/>
            </a:pPr>
            <a:r>
              <a:rPr lang="id-ID" dirty="0" smtClean="0"/>
              <a:t>Hakim </a:t>
            </a:r>
            <a:r>
              <a:rPr lang="id-ID" dirty="0"/>
              <a:t>Pengadilan HAM dengan penetapannya berwenang melakukan penahanan </a:t>
            </a:r>
            <a:r>
              <a:rPr lang="id-ID" dirty="0" smtClean="0"/>
              <a:t>untuk kepentingan </a:t>
            </a:r>
            <a:r>
              <a:rPr lang="id-ID" dirty="0"/>
              <a:t>pemeriksaan di sidang pengadilan (Pasal 12 ayat 2), </a:t>
            </a:r>
            <a:endParaRPr lang="id-ID" dirty="0" smtClean="0"/>
          </a:p>
          <a:p>
            <a:pPr marL="82296" indent="0" algn="just">
              <a:buNone/>
            </a:pPr>
            <a:endParaRPr lang="id-ID" dirty="0" smtClean="0"/>
          </a:p>
          <a:p>
            <a:pPr marL="82296" indent="0" algn="just">
              <a:buNone/>
            </a:pPr>
            <a:r>
              <a:rPr lang="id-ID" dirty="0" smtClean="0"/>
              <a:t>Perintah penahanan </a:t>
            </a:r>
            <a:r>
              <a:rPr lang="id-ID" dirty="0"/>
              <a:t>atau penahanan lanjutan dilakukan terhadap tersangka atau terdakwa </a:t>
            </a:r>
            <a:r>
              <a:rPr lang="id-ID" dirty="0" smtClean="0"/>
              <a:t>yang diduga </a:t>
            </a:r>
            <a:r>
              <a:rPr lang="id-ID" dirty="0"/>
              <a:t>keras melakukan pelanggaran hak asasi manusia yang berat berdasarkan </a:t>
            </a:r>
            <a:r>
              <a:rPr lang="id-ID" dirty="0" smtClean="0"/>
              <a:t>bukti yang </a:t>
            </a:r>
            <a:r>
              <a:rPr lang="id-ID" dirty="0"/>
              <a:t>cukup, dalam hal terdapat keadaan yang menimbulkan kekhawatiran </a:t>
            </a:r>
            <a:r>
              <a:rPr lang="id-ID" dirty="0" smtClean="0"/>
              <a:t>bahwa tersangka </a:t>
            </a:r>
            <a:r>
              <a:rPr lang="id-ID" dirty="0"/>
              <a:t>atau terdakwa akan melarikan diri, merusak, atau menghilangkan barang </a:t>
            </a:r>
            <a:r>
              <a:rPr lang="id-ID" dirty="0" smtClean="0"/>
              <a:t>bukti, dan </a:t>
            </a:r>
            <a:r>
              <a:rPr lang="id-ID" dirty="0"/>
              <a:t>atau mengulangi pelanggaran hak asasi manusia yang berat (Pasal 12 ayat 3).</a:t>
            </a:r>
          </a:p>
          <a:p>
            <a:endParaRPr lang="id-ID" dirty="0"/>
          </a:p>
        </p:txBody>
      </p:sp>
    </p:spTree>
    <p:extLst>
      <p:ext uri="{BB962C8B-B14F-4D97-AF65-F5344CB8AC3E}">
        <p14:creationId xmlns:p14="http://schemas.microsoft.com/office/powerpoint/2010/main" val="220762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5157"/>
            <a:ext cx="70144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b="1" dirty="0" smtClean="0">
                <a:solidFill>
                  <a:schemeClr val="tx1"/>
                </a:solidFill>
              </a:rPr>
              <a:t>PENYELIDIKAN PELANGGARAN HAM BERAT</a:t>
            </a:r>
            <a:endParaRPr lang="en-US"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5400000">
            <a:off x="6426" y="1287322"/>
            <a:ext cx="167640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spcBef>
                <a:spcPct val="20000"/>
              </a:spcBef>
            </a:pPr>
            <a:r>
              <a:rPr lang="id-ID" sz="1600" dirty="0" smtClean="0"/>
              <a:t>PENYELIDIKAN</a:t>
            </a:r>
            <a:endParaRPr lang="en-US" sz="1600"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rot="5400000">
            <a:off x="7882" y="3715467"/>
            <a:ext cx="167348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MEKANISME </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910470" y="816384"/>
            <a:ext cx="7046971"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dirty="0" smtClean="0"/>
              <a:t>Tindakan </a:t>
            </a:r>
            <a:r>
              <a:rPr lang="id-ID" dirty="0"/>
              <a:t>penyelidik untuk mencari dan menemukan ada tidaknya suatu peristiwa yang diduga merupakan pelanggaran HAM yang berat guna ditindaklanjuti dengan penyidikan. </a:t>
            </a:r>
            <a:r>
              <a:rPr lang="id-ID" dirty="0" smtClean="0"/>
              <a:t>Penyelidik </a:t>
            </a:r>
            <a:r>
              <a:rPr lang="id-ID" dirty="0"/>
              <a:t>pelanggaran HAM yang berat : Komnas HAM. </a:t>
            </a:r>
            <a:r>
              <a:rPr lang="id-ID" dirty="0" smtClean="0"/>
              <a:t> </a:t>
            </a:r>
            <a:r>
              <a:rPr lang="id-ID" dirty="0"/>
              <a:t>Komnas HAM “dapat” membentuk Tim Penyelidik Ad Hoc : Komnas HAM dan Unsur Masyarakat. </a:t>
            </a:r>
            <a:r>
              <a:rPr lang="id-ID" dirty="0" smtClean="0"/>
              <a:t> </a:t>
            </a:r>
            <a:r>
              <a:rPr lang="id-ID" dirty="0"/>
              <a:t>Kewenangan Komnas HAM dalam penyelidikan pelanggaran HAM yang berat diatur dalam Pasal 19 UU No. 26 Tahun 2000.</a:t>
            </a:r>
          </a:p>
        </p:txBody>
      </p:sp>
      <p:sp>
        <p:nvSpPr>
          <p:cNvPr id="11" name="TextBox 10"/>
          <p:cNvSpPr txBox="1"/>
          <p:nvPr/>
        </p:nvSpPr>
        <p:spPr>
          <a:xfrm>
            <a:off x="1904041" y="3174723"/>
            <a:ext cx="704697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dirty="0"/>
              <a:t>Komnas HAM memberitahukan dimulainya penyelidikan pelanggaran HAM yang berat kepada Penyidik. </a:t>
            </a:r>
            <a:r>
              <a:rPr lang="id-ID" dirty="0" smtClean="0"/>
              <a:t> Komnas </a:t>
            </a:r>
            <a:r>
              <a:rPr lang="id-ID" dirty="0"/>
              <a:t>HAM menyampaikan kesimpulan hasil penyelidikan kepada Penyidik apabila terdapat bukti permulaan yang cukup. </a:t>
            </a:r>
            <a:r>
              <a:rPr lang="id-ID" dirty="0" smtClean="0"/>
              <a:t>Catatan </a:t>
            </a:r>
            <a:r>
              <a:rPr lang="id-ID" dirty="0"/>
              <a:t>: bukti permulaan yang cukup adalah bukti permulaan untuk menduga adanya tindak pidana bahwa seseorang yang karena perbuatannya atau keadaannya, berdasarkan bukti permulaan patut diduga sebagai pelaku pelanggaran HAM yang berat.</a:t>
            </a:r>
          </a:p>
        </p:txBody>
      </p:sp>
      <p:sp>
        <p:nvSpPr>
          <p:cNvPr id="12" name="TextBox 11"/>
          <p:cNvSpPr txBox="1"/>
          <p:nvPr/>
        </p:nvSpPr>
        <p:spPr>
          <a:xfrm>
            <a:off x="1968760" y="5506886"/>
            <a:ext cx="6988681"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id-ID" dirty="0"/>
              <a:t>Komnas HAM menyerahkan seluruh hasil penyelidikan kepada Penyidik (paling lambat 7 hari kerja setelah penyampaian kesimpulan hasil penyelidikan). </a:t>
            </a:r>
            <a:r>
              <a:rPr lang="id-ID" dirty="0">
                <a:sym typeface="Symbol"/>
              </a:rPr>
              <a:t> </a:t>
            </a:r>
            <a:r>
              <a:rPr lang="id-ID" dirty="0" smtClean="0"/>
              <a:t>Komnas </a:t>
            </a:r>
            <a:r>
              <a:rPr lang="id-ID" dirty="0"/>
              <a:t>HAM bisa melakukan “penyelidikan tambahan” dalam waktu 30 hari.</a:t>
            </a:r>
          </a:p>
        </p:txBody>
      </p:sp>
      <p:sp>
        <p:nvSpPr>
          <p:cNvPr id="17" name="TextBox 16"/>
          <p:cNvSpPr txBox="1"/>
          <p:nvPr/>
        </p:nvSpPr>
        <p:spPr>
          <a:xfrm rot="5400000">
            <a:off x="-30561" y="5665737"/>
            <a:ext cx="150415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PELIMPAHAN PERKARA</a:t>
            </a:r>
            <a:endParaRPr lang="en-US" sz="1600" i="1" dirty="0" smtClean="0">
              <a:solidFill>
                <a:srgbClr val="000000"/>
              </a:solidFill>
              <a:latin typeface="Arial" pitchFamily="34" charset="0"/>
              <a:ea typeface="Times New Roman"/>
              <a:cs typeface="Arial" pitchFamily="34" charset="0"/>
            </a:endParaRPr>
          </a:p>
        </p:txBody>
      </p:sp>
      <p:sp>
        <p:nvSpPr>
          <p:cNvPr id="6" name="Right Arrow 5"/>
          <p:cNvSpPr/>
          <p:nvPr/>
        </p:nvSpPr>
        <p:spPr>
          <a:xfrm>
            <a:off x="1013903" y="1456599"/>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a:off x="1007475" y="3850585"/>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1039006" y="5657723"/>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64957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3278"/>
            <a:ext cx="8839200" cy="6186309"/>
          </a:xfrm>
          <a:prstGeom prst="rect">
            <a:avLst/>
          </a:prstGeom>
        </p:spPr>
        <p:txBody>
          <a:bodyPr wrap="square">
            <a:spAutoFit/>
          </a:bodyPr>
          <a:lstStyle/>
          <a:p>
            <a:pPr marL="342900" indent="-342900" algn="just">
              <a:buFont typeface="+mj-lt"/>
              <a:buAutoNum type="arabicPeriod"/>
            </a:pPr>
            <a:r>
              <a:rPr lang="id-ID" dirty="0"/>
              <a:t>M</a:t>
            </a:r>
            <a:r>
              <a:rPr lang="id-ID" dirty="0" smtClean="0"/>
              <a:t>elakukan </a:t>
            </a:r>
            <a:r>
              <a:rPr lang="id-ID" dirty="0"/>
              <a:t>penyelidikan dan pemeriksaan terhadap peristiwa yang timbul </a:t>
            </a:r>
            <a:r>
              <a:rPr lang="id-ID" dirty="0" smtClean="0"/>
              <a:t>dalam masyarakat </a:t>
            </a:r>
            <a:r>
              <a:rPr lang="id-ID" dirty="0"/>
              <a:t>yang berdasarkan sifat atau lingkupnya patut diduga terdapat </a:t>
            </a:r>
            <a:r>
              <a:rPr lang="id-ID" dirty="0" smtClean="0"/>
              <a:t>pelanggaran hak asasi manusia </a:t>
            </a:r>
            <a:r>
              <a:rPr lang="id-ID" dirty="0"/>
              <a:t>yang berat;</a:t>
            </a:r>
          </a:p>
          <a:p>
            <a:pPr marL="342900" indent="-342900" algn="just">
              <a:buFont typeface="+mj-lt"/>
              <a:buAutoNum type="arabicPeriod"/>
            </a:pPr>
            <a:r>
              <a:rPr lang="id-ID" dirty="0"/>
              <a:t>M</a:t>
            </a:r>
            <a:r>
              <a:rPr lang="id-ID" dirty="0" smtClean="0"/>
              <a:t>enerima </a:t>
            </a:r>
            <a:r>
              <a:rPr lang="id-ID" dirty="0"/>
              <a:t>laporan atau pengaduan dari seseorang atau kelompok orang </a:t>
            </a:r>
            <a:r>
              <a:rPr lang="id-ID" dirty="0" smtClean="0"/>
              <a:t>tentang terjadinya </a:t>
            </a:r>
            <a:r>
              <a:rPr lang="id-ID" dirty="0"/>
              <a:t>pelanggaran hak asasi manusia yang berat, serta mencari keterangan </a:t>
            </a:r>
            <a:r>
              <a:rPr lang="id-ID" dirty="0" smtClean="0"/>
              <a:t>dan barang </a:t>
            </a:r>
            <a:r>
              <a:rPr lang="id-ID" dirty="0"/>
              <a:t>bukti;</a:t>
            </a:r>
          </a:p>
          <a:p>
            <a:pPr marL="342900" indent="-342900" algn="just">
              <a:buFont typeface="+mj-lt"/>
              <a:buAutoNum type="arabicPeriod"/>
            </a:pPr>
            <a:r>
              <a:rPr lang="id-ID" dirty="0"/>
              <a:t>M</a:t>
            </a:r>
            <a:r>
              <a:rPr lang="id-ID" dirty="0" smtClean="0"/>
              <a:t>emanggil </a:t>
            </a:r>
            <a:r>
              <a:rPr lang="id-ID" dirty="0"/>
              <a:t>pihak pengadu, korban, atau pihak yang diadukan untuk diminta </a:t>
            </a:r>
            <a:r>
              <a:rPr lang="id-ID" dirty="0" smtClean="0"/>
              <a:t>dan didengar </a:t>
            </a:r>
            <a:r>
              <a:rPr lang="id-ID" dirty="0"/>
              <a:t>keterangannya;</a:t>
            </a:r>
          </a:p>
          <a:p>
            <a:pPr marL="342900" indent="-342900" algn="just">
              <a:buFont typeface="+mj-lt"/>
              <a:buAutoNum type="arabicPeriod"/>
            </a:pPr>
            <a:r>
              <a:rPr lang="id-ID" dirty="0"/>
              <a:t>M</a:t>
            </a:r>
            <a:r>
              <a:rPr lang="id-ID" dirty="0" smtClean="0"/>
              <a:t>emanggil </a:t>
            </a:r>
            <a:r>
              <a:rPr lang="id-ID" dirty="0"/>
              <a:t>saksi untuk diminta dan didengar kesaksiannya;</a:t>
            </a:r>
          </a:p>
          <a:p>
            <a:pPr marL="342900" indent="-342900" algn="just">
              <a:buFont typeface="+mj-lt"/>
              <a:buAutoNum type="arabicPeriod"/>
            </a:pPr>
            <a:r>
              <a:rPr lang="id-ID" dirty="0"/>
              <a:t>M</a:t>
            </a:r>
            <a:r>
              <a:rPr lang="id-ID" dirty="0" smtClean="0"/>
              <a:t>eninjau </a:t>
            </a:r>
            <a:r>
              <a:rPr lang="id-ID" dirty="0"/>
              <a:t>dan mengumpulkan keterangan di tempat kejadian dan tempat lainnya </a:t>
            </a:r>
            <a:r>
              <a:rPr lang="id-ID" dirty="0" smtClean="0"/>
              <a:t>yang dianggap </a:t>
            </a:r>
            <a:r>
              <a:rPr lang="id-ID" dirty="0"/>
              <a:t>perlu;</a:t>
            </a:r>
          </a:p>
          <a:p>
            <a:pPr marL="342900" indent="-342900" algn="just">
              <a:buFont typeface="+mj-lt"/>
              <a:buAutoNum type="arabicPeriod"/>
            </a:pPr>
            <a:r>
              <a:rPr lang="id-ID" dirty="0"/>
              <a:t>M</a:t>
            </a:r>
            <a:r>
              <a:rPr lang="id-ID" dirty="0" smtClean="0"/>
              <a:t>emanggil </a:t>
            </a:r>
            <a:r>
              <a:rPr lang="id-ID" dirty="0"/>
              <a:t>pihak terkait untuk memberikan keterangan secara tertulis atau </a:t>
            </a:r>
            <a:r>
              <a:rPr lang="id-ID" dirty="0" smtClean="0"/>
              <a:t>menyerahkan dokumen </a:t>
            </a:r>
            <a:r>
              <a:rPr lang="id-ID" dirty="0"/>
              <a:t>yang diperlukan sesuai dengan aslinya;</a:t>
            </a:r>
          </a:p>
          <a:p>
            <a:pPr marL="342900" indent="-342900" algn="just">
              <a:buFont typeface="+mj-lt"/>
              <a:buAutoNum type="arabicPeriod"/>
            </a:pPr>
            <a:r>
              <a:rPr lang="id-ID" dirty="0"/>
              <a:t>A</a:t>
            </a:r>
            <a:r>
              <a:rPr lang="id-ID" dirty="0" smtClean="0"/>
              <a:t>tas </a:t>
            </a:r>
            <a:r>
              <a:rPr lang="id-ID" dirty="0"/>
              <a:t>perintah penyidik dapat melakukan tindakan berupa:</a:t>
            </a:r>
          </a:p>
          <a:p>
            <a:pPr marL="342900" indent="98425" algn="just">
              <a:buFont typeface="+mj-lt"/>
              <a:buAutoNum type="alphaLcParenR"/>
            </a:pPr>
            <a:r>
              <a:rPr lang="id-ID" dirty="0"/>
              <a:t> </a:t>
            </a:r>
            <a:r>
              <a:rPr lang="id-ID" dirty="0" smtClean="0"/>
              <a:t>pemeriksaan </a:t>
            </a:r>
            <a:r>
              <a:rPr lang="id-ID" dirty="0"/>
              <a:t>surat;</a:t>
            </a:r>
          </a:p>
          <a:p>
            <a:pPr marL="342900" indent="98425" algn="just">
              <a:buFont typeface="+mj-lt"/>
              <a:buAutoNum type="alphaLcParenR"/>
            </a:pPr>
            <a:r>
              <a:rPr lang="id-ID" dirty="0"/>
              <a:t> </a:t>
            </a:r>
            <a:r>
              <a:rPr lang="id-ID" dirty="0" smtClean="0"/>
              <a:t>penggeledahan </a:t>
            </a:r>
            <a:r>
              <a:rPr lang="id-ID" dirty="0"/>
              <a:t>dan penyitaan;</a:t>
            </a:r>
          </a:p>
          <a:p>
            <a:pPr marL="342900" indent="98425" algn="just">
              <a:buFont typeface="+mj-lt"/>
              <a:buAutoNum type="alphaLcParenR"/>
            </a:pPr>
            <a:r>
              <a:rPr lang="id-ID" dirty="0"/>
              <a:t> </a:t>
            </a:r>
            <a:r>
              <a:rPr lang="id-ID" dirty="0" smtClean="0"/>
              <a:t>pemeriksaan </a:t>
            </a:r>
            <a:r>
              <a:rPr lang="id-ID" dirty="0"/>
              <a:t>setempat terhadap rumah, pekarangan, bangunan, dan tempat-tempat </a:t>
            </a:r>
            <a:r>
              <a:rPr lang="id-ID" dirty="0" smtClean="0"/>
              <a:t>lainnya yang </a:t>
            </a:r>
            <a:r>
              <a:rPr lang="id-ID" dirty="0"/>
              <a:t>diduduki atau dimiliki pihak tertentu;</a:t>
            </a:r>
          </a:p>
          <a:p>
            <a:pPr marL="342900" indent="98425" algn="just">
              <a:buFont typeface="+mj-lt"/>
              <a:buAutoNum type="alphaLcParenR"/>
            </a:pPr>
            <a:r>
              <a:rPr lang="id-ID" dirty="0" smtClean="0"/>
              <a:t> mendatangkan </a:t>
            </a:r>
            <a:r>
              <a:rPr lang="id-ID" dirty="0"/>
              <a:t>ahli dalam hubungan dengan penyelidikan.</a:t>
            </a:r>
          </a:p>
          <a:p>
            <a:pPr marL="342900" indent="98425" algn="just">
              <a:buFont typeface="+mj-lt"/>
              <a:buAutoNum type="alphaLcParenR"/>
            </a:pPr>
            <a:r>
              <a:rPr lang="id-ID" dirty="0"/>
              <a:t> </a:t>
            </a:r>
            <a:r>
              <a:rPr lang="id-ID" dirty="0" smtClean="0"/>
              <a:t>Dalam </a:t>
            </a:r>
            <a:r>
              <a:rPr lang="id-ID" dirty="0"/>
              <a:t>hal penyelidik mulai melakukan penyelidikan suatu peristiwa yang diduga merupakan</a:t>
            </a:r>
          </a:p>
          <a:p>
            <a:pPr marL="342900" indent="98425" algn="just">
              <a:buFont typeface="+mj-lt"/>
              <a:buAutoNum type="alphaLcParenR"/>
            </a:pPr>
            <a:r>
              <a:rPr lang="id-ID" dirty="0" smtClean="0"/>
              <a:t> pelanggaran </a:t>
            </a:r>
            <a:r>
              <a:rPr lang="id-ID" dirty="0"/>
              <a:t>hak asasi manusia yang berat penyelidik memberitahukan hal itu kepada penyidik.</a:t>
            </a:r>
          </a:p>
        </p:txBody>
      </p:sp>
      <p:sp>
        <p:nvSpPr>
          <p:cNvPr id="3" name="TextBox 2"/>
          <p:cNvSpPr txBox="1"/>
          <p:nvPr/>
        </p:nvSpPr>
        <p:spPr>
          <a:xfrm>
            <a:off x="1219200" y="105157"/>
            <a:ext cx="701448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400" b="1" dirty="0" smtClean="0">
                <a:solidFill>
                  <a:schemeClr val="tx1"/>
                </a:solidFill>
              </a:rPr>
              <a:t>Wewenang Penyelidikan</a:t>
            </a:r>
            <a:endParaRPr lang="en-US" sz="2400"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20337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5157"/>
            <a:ext cx="701448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b="1" dirty="0" smtClean="0">
                <a:solidFill>
                  <a:schemeClr val="tx1"/>
                </a:solidFill>
              </a:rPr>
              <a:t>PENYIDIKAN PELANGGARAN HAM YANG  BERAT</a:t>
            </a:r>
            <a:endParaRPr lang="en-US"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5400000">
            <a:off x="-66277" y="1287322"/>
            <a:ext cx="1676400"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spcBef>
                <a:spcPct val="20000"/>
              </a:spcBef>
            </a:pPr>
            <a:r>
              <a:rPr lang="id-ID" sz="1600" dirty="0" smtClean="0"/>
              <a:t>PENYIDIKAN</a:t>
            </a:r>
            <a:endParaRPr lang="en-US" sz="1600"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rot="5400000">
            <a:off x="-57867" y="3189476"/>
            <a:ext cx="167348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MEKANISME </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910470" y="816384"/>
            <a:ext cx="7046971"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sz="2400" dirty="0"/>
              <a:t>T</a:t>
            </a:r>
            <a:r>
              <a:rPr lang="id-ID" sz="2400" dirty="0" smtClean="0"/>
              <a:t>indakan </a:t>
            </a:r>
            <a:r>
              <a:rPr lang="id-ID" sz="2400" dirty="0"/>
              <a:t>penyidik untuk mencari dan mengumpulkan bukti- bukti agar membuat terang pelanggaran HAM yang berat yang terjadi dan guna menemukan tersangkanya</a:t>
            </a:r>
            <a:r>
              <a:rPr lang="id-ID" sz="2000" dirty="0"/>
              <a:t>. </a:t>
            </a:r>
          </a:p>
        </p:txBody>
      </p:sp>
      <p:sp>
        <p:nvSpPr>
          <p:cNvPr id="11" name="TextBox 10"/>
          <p:cNvSpPr txBox="1"/>
          <p:nvPr/>
        </p:nvSpPr>
        <p:spPr>
          <a:xfrm>
            <a:off x="1910469" y="2743200"/>
            <a:ext cx="7046972"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sz="2000" dirty="0" smtClean="0"/>
              <a:t>Setelah Penyidik menerima berkas dari Penyelidik, maka penyidika melakukan pengkajian, untuk selanjutnya dilakukan penyidikan. Penyidik </a:t>
            </a:r>
            <a:r>
              <a:rPr lang="id-ID" sz="2000" dirty="0"/>
              <a:t>pelanggaran HAM yang berat : Jaksa Agung. </a:t>
            </a:r>
            <a:r>
              <a:rPr lang="id-ID" sz="2000" dirty="0" smtClean="0"/>
              <a:t>Jaksa </a:t>
            </a:r>
            <a:r>
              <a:rPr lang="id-ID" sz="2000" dirty="0"/>
              <a:t>Agung “dapat” mengangkat Penyidik Ad Hoc dari Unsur Pemerintah dan atau Masyarakat.</a:t>
            </a:r>
          </a:p>
        </p:txBody>
      </p:sp>
      <p:sp>
        <p:nvSpPr>
          <p:cNvPr id="12" name="TextBox 11"/>
          <p:cNvSpPr txBox="1"/>
          <p:nvPr/>
        </p:nvSpPr>
        <p:spPr>
          <a:xfrm>
            <a:off x="1910470" y="4776236"/>
            <a:ext cx="7046972"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dirty="0" smtClean="0"/>
              <a:t>Jangka waktu </a:t>
            </a:r>
            <a:r>
              <a:rPr lang="id-ID" dirty="0"/>
              <a:t>penyidikan : 90 hari + 90 hari + 60 hari. </a:t>
            </a:r>
            <a:r>
              <a:rPr lang="id-ID" dirty="0" smtClean="0"/>
              <a:t>Perpanjangan </a:t>
            </a:r>
            <a:r>
              <a:rPr lang="id-ID" dirty="0"/>
              <a:t>jangka waktu penyidikan dilakukan oleh Ketua Pengadilan HAM. </a:t>
            </a:r>
            <a:r>
              <a:rPr lang="id-ID" dirty="0" smtClean="0"/>
              <a:t>Jaksa </a:t>
            </a:r>
            <a:r>
              <a:rPr lang="id-ID" dirty="0"/>
              <a:t>Agung “wajib” mengeluarkan Surat Perintah Penghentian Penyidikan (SP3), apabila tidak diperoleh bukti yang cukup. </a:t>
            </a:r>
            <a:r>
              <a:rPr lang="id-ID" dirty="0" smtClean="0"/>
              <a:t>Korban </a:t>
            </a:r>
            <a:r>
              <a:rPr lang="id-ID" dirty="0"/>
              <a:t>atau keluarganya (sedarah atau semenda dalam garis lurus ke atas atau ke bawah sampai derajat tiga) berhak mengajukan Praperadilan kepada Ketua Pengadilan HAM.</a:t>
            </a:r>
          </a:p>
        </p:txBody>
      </p:sp>
      <p:sp>
        <p:nvSpPr>
          <p:cNvPr id="17" name="TextBox 16"/>
          <p:cNvSpPr txBox="1"/>
          <p:nvPr/>
        </p:nvSpPr>
        <p:spPr>
          <a:xfrm rot="5400000">
            <a:off x="-119641" y="5498523"/>
            <a:ext cx="178312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JANGKA WAKTU</a:t>
            </a:r>
            <a:endParaRPr lang="en-US" sz="1600" i="1" dirty="0" smtClean="0">
              <a:solidFill>
                <a:srgbClr val="000000"/>
              </a:solidFill>
              <a:latin typeface="Arial" pitchFamily="34" charset="0"/>
              <a:ea typeface="Times New Roman"/>
              <a:cs typeface="Arial" pitchFamily="34" charset="0"/>
            </a:endParaRPr>
          </a:p>
        </p:txBody>
      </p:sp>
      <p:sp>
        <p:nvSpPr>
          <p:cNvPr id="6" name="Right Arrow 5"/>
          <p:cNvSpPr/>
          <p:nvPr/>
        </p:nvSpPr>
        <p:spPr>
          <a:xfrm>
            <a:off x="1039006" y="1231881"/>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a:off x="1064311" y="3058352"/>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1039006" y="5506886"/>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00421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8322" t="41914" r="27600" b="19842"/>
          <a:stretch/>
        </p:blipFill>
        <p:spPr bwMode="auto">
          <a:xfrm>
            <a:off x="228600" y="990600"/>
            <a:ext cx="8915400" cy="5867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219200" y="474489"/>
            <a:ext cx="701448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b="1" dirty="0" smtClean="0">
                <a:solidFill>
                  <a:schemeClr val="tx1"/>
                </a:solidFill>
              </a:rPr>
              <a:t>MASA PENAHANAN DALAM PERADILAN HAM BERAT</a:t>
            </a:r>
            <a:endParaRPr lang="en-US"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48887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538" y="762000"/>
            <a:ext cx="8763000" cy="59400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d-ID" sz="3600" b="1" i="1" dirty="0"/>
              <a:t>Sebab dan lantaran cinta aku membela</a:t>
            </a:r>
            <a:endParaRPr lang="id-ID" sz="3600" i="1" dirty="0"/>
          </a:p>
          <a:p>
            <a:r>
              <a:rPr lang="id-ID" sz="3600" b="1" i="1" dirty="0"/>
              <a:t>Kalau aku menang bukan karena aku seorang Pengacara</a:t>
            </a:r>
            <a:endParaRPr lang="id-ID" sz="3600" i="1" dirty="0"/>
          </a:p>
          <a:p>
            <a:r>
              <a:rPr lang="id-ID" sz="3600" b="1" i="1" dirty="0"/>
              <a:t>Tapi ketika kebenaran bersanding sama dengan keadilan </a:t>
            </a:r>
            <a:endParaRPr lang="id-ID" sz="3600" i="1" dirty="0"/>
          </a:p>
          <a:p>
            <a:r>
              <a:rPr lang="id-ID" sz="3600" b="1" i="1" dirty="0"/>
              <a:t>Tapi kalau aku kalah, bukan berarti aku tidak bisa membela</a:t>
            </a:r>
            <a:endParaRPr lang="id-ID" sz="3600" i="1" dirty="0"/>
          </a:p>
          <a:p>
            <a:r>
              <a:rPr lang="id-ID" sz="3600" b="1" i="1" dirty="0"/>
              <a:t>Tapi, karena hukum haram untuk </a:t>
            </a:r>
            <a:r>
              <a:rPr lang="id-ID" sz="3600" b="1" i="1" dirty="0" smtClean="0"/>
              <a:t>direkayasa.</a:t>
            </a:r>
            <a:endParaRPr lang="id-ID" sz="2800" dirty="0"/>
          </a:p>
          <a:p>
            <a:pPr algn="r"/>
            <a:r>
              <a:rPr lang="id-ID" sz="2400" b="1" i="1" dirty="0" smtClean="0">
                <a:solidFill>
                  <a:srgbClr val="0070C0"/>
                </a:solidFill>
              </a:rPr>
              <a:t>Fathor Rahman Al-Irrobi dalam Kumpulan Puisi  </a:t>
            </a:r>
          </a:p>
          <a:p>
            <a:pPr algn="r"/>
            <a:r>
              <a:rPr lang="id-ID" sz="3200" b="1" i="1" dirty="0" smtClean="0">
                <a:solidFill>
                  <a:srgbClr val="0070C0"/>
                </a:solidFill>
              </a:rPr>
              <a:t>Sang Jubah Pembela</a:t>
            </a:r>
            <a:endParaRPr lang="id-ID" sz="3200" b="1" i="1" dirty="0">
              <a:solidFill>
                <a:srgbClr val="0070C0"/>
              </a:solidFill>
            </a:endParaRPr>
          </a:p>
        </p:txBody>
      </p:sp>
      <p:sp>
        <p:nvSpPr>
          <p:cNvPr id="3" name="TextBox 2"/>
          <p:cNvSpPr txBox="1"/>
          <p:nvPr/>
        </p:nvSpPr>
        <p:spPr>
          <a:xfrm>
            <a:off x="2095500" y="93157"/>
            <a:ext cx="5029200" cy="52322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d-ID" sz="2800" dirty="0" smtClean="0"/>
              <a:t>P  R  O  L  O  G</a:t>
            </a:r>
          </a:p>
        </p:txBody>
      </p:sp>
    </p:spTree>
    <p:extLst>
      <p:ext uri="{BB962C8B-B14F-4D97-AF65-F5344CB8AC3E}">
        <p14:creationId xmlns:p14="http://schemas.microsoft.com/office/powerpoint/2010/main" val="9447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910" y="1371600"/>
            <a:ext cx="8839200" cy="48320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514350" indent="-514350">
              <a:buFont typeface="+mj-lt"/>
              <a:buAutoNum type="arabicPeriod"/>
            </a:pPr>
            <a:r>
              <a:rPr lang="id-ID" sz="2800" dirty="0"/>
              <a:t>W</a:t>
            </a:r>
            <a:r>
              <a:rPr lang="id-ID" sz="2800" dirty="0" smtClean="0"/>
              <a:t>arga </a:t>
            </a:r>
            <a:r>
              <a:rPr lang="id-ID" sz="2800" dirty="0"/>
              <a:t>negara Republik Indonesia;</a:t>
            </a:r>
          </a:p>
          <a:p>
            <a:pPr marL="514350" indent="-514350">
              <a:buFont typeface="+mj-lt"/>
              <a:buAutoNum type="arabicPeriod"/>
            </a:pPr>
            <a:r>
              <a:rPr lang="id-ID" sz="2800" dirty="0"/>
              <a:t>B</a:t>
            </a:r>
            <a:r>
              <a:rPr lang="id-ID" sz="2800" dirty="0" smtClean="0"/>
              <a:t>erumur </a:t>
            </a:r>
            <a:r>
              <a:rPr lang="id-ID" sz="2800" dirty="0"/>
              <a:t>sekurang-kurangnya 40 (empat puluh) tahun </a:t>
            </a:r>
            <a:r>
              <a:rPr lang="id-ID" sz="2800" dirty="0" smtClean="0"/>
              <a:t>dan paling </a:t>
            </a:r>
            <a:r>
              <a:rPr lang="id-ID" sz="2800" dirty="0"/>
              <a:t>tinggi 65 (enam </a:t>
            </a:r>
            <a:r>
              <a:rPr lang="id-ID" sz="2800" dirty="0" smtClean="0"/>
              <a:t>puluh lima</a:t>
            </a:r>
            <a:r>
              <a:rPr lang="id-ID" sz="2800" dirty="0"/>
              <a:t>) tahun;</a:t>
            </a:r>
          </a:p>
          <a:p>
            <a:pPr marL="514350" indent="-514350">
              <a:buFont typeface="+mj-lt"/>
              <a:buAutoNum type="arabicPeriod"/>
            </a:pPr>
            <a:r>
              <a:rPr lang="id-ID" sz="2800" dirty="0"/>
              <a:t>B</a:t>
            </a:r>
            <a:r>
              <a:rPr lang="id-ID" sz="2800" dirty="0" smtClean="0"/>
              <a:t>erpendidikan </a:t>
            </a:r>
            <a:r>
              <a:rPr lang="id-ID" sz="2800" dirty="0"/>
              <a:t>sarjana hukum atau sarjana lain </a:t>
            </a:r>
            <a:r>
              <a:rPr lang="id-ID" sz="2800" dirty="0" smtClean="0"/>
              <a:t>yang mempunyai </a:t>
            </a:r>
            <a:r>
              <a:rPr lang="id-ID" sz="2800" dirty="0"/>
              <a:t>keahlian di </a:t>
            </a:r>
            <a:r>
              <a:rPr lang="id-ID" sz="2800" dirty="0" smtClean="0"/>
              <a:t>bidang hukum</a:t>
            </a:r>
            <a:r>
              <a:rPr lang="id-ID" sz="2800" dirty="0"/>
              <a:t>;</a:t>
            </a:r>
          </a:p>
          <a:p>
            <a:pPr marL="514350" indent="-514350">
              <a:buFont typeface="+mj-lt"/>
              <a:buAutoNum type="arabicPeriod"/>
            </a:pPr>
            <a:r>
              <a:rPr lang="id-ID" sz="2800" dirty="0"/>
              <a:t>S</a:t>
            </a:r>
            <a:r>
              <a:rPr lang="id-ID" sz="2800" dirty="0" smtClean="0"/>
              <a:t>ehat </a:t>
            </a:r>
            <a:r>
              <a:rPr lang="id-ID" sz="2800" dirty="0"/>
              <a:t>jasmani dan rohani;</a:t>
            </a:r>
          </a:p>
          <a:p>
            <a:pPr marL="514350" indent="-514350">
              <a:buFont typeface="+mj-lt"/>
              <a:buAutoNum type="arabicPeriod"/>
            </a:pPr>
            <a:r>
              <a:rPr lang="id-ID" sz="2800" dirty="0"/>
              <a:t>B</a:t>
            </a:r>
            <a:r>
              <a:rPr lang="id-ID" sz="2800" dirty="0" smtClean="0"/>
              <a:t>erwibawa</a:t>
            </a:r>
            <a:r>
              <a:rPr lang="id-ID" sz="2800" dirty="0"/>
              <a:t>, jujur, adil, dan berkelakuan tidak tercela;</a:t>
            </a:r>
          </a:p>
          <a:p>
            <a:pPr marL="514350" indent="-514350">
              <a:buFont typeface="+mj-lt"/>
              <a:buAutoNum type="arabicPeriod"/>
            </a:pPr>
            <a:r>
              <a:rPr lang="id-ID" sz="2800" dirty="0"/>
              <a:t>S</a:t>
            </a:r>
            <a:r>
              <a:rPr lang="id-ID" sz="2800" dirty="0" smtClean="0"/>
              <a:t>etia </a:t>
            </a:r>
            <a:r>
              <a:rPr lang="id-ID" sz="2800" dirty="0"/>
              <a:t>kepada Pancasila dan Undang-Undang Dasar 1945; dan</a:t>
            </a:r>
          </a:p>
          <a:p>
            <a:pPr marL="514350" indent="-514350">
              <a:buFont typeface="+mj-lt"/>
              <a:buAutoNum type="arabicPeriod"/>
            </a:pPr>
            <a:r>
              <a:rPr lang="id-ID" sz="2800" dirty="0"/>
              <a:t>M</a:t>
            </a:r>
            <a:r>
              <a:rPr lang="id-ID" sz="2800" dirty="0" smtClean="0"/>
              <a:t>emiliki </a:t>
            </a:r>
            <a:r>
              <a:rPr lang="id-ID" sz="2800" dirty="0"/>
              <a:t>pengetahuan dan kepedulian di bidang hak asasi manusia.</a:t>
            </a:r>
          </a:p>
        </p:txBody>
      </p:sp>
      <p:sp>
        <p:nvSpPr>
          <p:cNvPr id="3" name="TextBox 2"/>
          <p:cNvSpPr txBox="1"/>
          <p:nvPr/>
        </p:nvSpPr>
        <p:spPr>
          <a:xfrm>
            <a:off x="1219200" y="105157"/>
            <a:ext cx="701448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id-ID" sz="2800" b="1" dirty="0" smtClean="0">
                <a:solidFill>
                  <a:schemeClr val="tx1"/>
                </a:solidFill>
              </a:rPr>
              <a:t>SYARAT PENYIDIK AD HOC</a:t>
            </a:r>
            <a:endParaRPr lang="en-US" sz="2800"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025217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5157"/>
            <a:ext cx="701448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800" b="1" dirty="0" smtClean="0">
                <a:solidFill>
                  <a:schemeClr val="tx1"/>
                </a:solidFill>
              </a:rPr>
              <a:t>PENUNTUTAN</a:t>
            </a:r>
            <a:endParaRPr lang="en-US" sz="2800"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5400000">
            <a:off x="-546412" y="1400927"/>
            <a:ext cx="190361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spcBef>
                <a:spcPct val="20000"/>
              </a:spcBef>
            </a:pPr>
            <a:r>
              <a:rPr lang="id-ID" sz="1600" b="1" dirty="0" smtClean="0"/>
              <a:t>PENUNTUTAN</a:t>
            </a:r>
            <a:endParaRPr lang="en-US" sz="1600" b="1"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rot="5400000">
            <a:off x="-431351" y="3410234"/>
            <a:ext cx="167348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spcBef>
                <a:spcPct val="20000"/>
              </a:spcBef>
            </a:pPr>
            <a:r>
              <a:rPr lang="id-ID" sz="1600" dirty="0" smtClean="0"/>
              <a:t>PENUNTUT </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512594" y="816384"/>
            <a:ext cx="7444847"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800" dirty="0"/>
              <a:t>T</a:t>
            </a:r>
            <a:r>
              <a:rPr lang="id-ID" sz="2800" dirty="0" smtClean="0"/>
              <a:t>indakan </a:t>
            </a:r>
            <a:r>
              <a:rPr lang="id-ID" sz="2800" dirty="0"/>
              <a:t>penuntut umum untuk melimpahkan perkara pelanggaran HAM yang berat ke Pengadilan HAM yang berwenang. </a:t>
            </a:r>
          </a:p>
        </p:txBody>
      </p:sp>
      <p:sp>
        <p:nvSpPr>
          <p:cNvPr id="11" name="TextBox 10"/>
          <p:cNvSpPr txBox="1"/>
          <p:nvPr/>
        </p:nvSpPr>
        <p:spPr>
          <a:xfrm>
            <a:off x="1512594" y="2917790"/>
            <a:ext cx="741331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id-ID" sz="2800" dirty="0" smtClean="0"/>
              <a:t>Penuntut : Jaksa </a:t>
            </a:r>
            <a:r>
              <a:rPr lang="id-ID" sz="2800" dirty="0"/>
              <a:t>Agung.  </a:t>
            </a:r>
          </a:p>
          <a:p>
            <a:pPr lvl="0"/>
            <a:r>
              <a:rPr lang="id-ID" sz="2800" dirty="0" smtClean="0"/>
              <a:t>Jaksa </a:t>
            </a:r>
            <a:r>
              <a:rPr lang="id-ID" sz="2800" dirty="0"/>
              <a:t>Agung “dapat” mengangkat Penuntut Umum Ad Hoc dari Unsur Pemerintah dan atau Masyarakat. </a:t>
            </a:r>
          </a:p>
        </p:txBody>
      </p:sp>
      <p:sp>
        <p:nvSpPr>
          <p:cNvPr id="12" name="TextBox 11"/>
          <p:cNvSpPr txBox="1"/>
          <p:nvPr/>
        </p:nvSpPr>
        <p:spPr>
          <a:xfrm>
            <a:off x="1451751" y="4989704"/>
            <a:ext cx="750569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id-ID" sz="3200" dirty="0"/>
              <a:t>Penuntutan “wajib” dilaksanakan dalam waktu 70 hari terhitung sejak tanggal hasil penyidikan diterima.</a:t>
            </a:r>
          </a:p>
        </p:txBody>
      </p:sp>
      <p:sp>
        <p:nvSpPr>
          <p:cNvPr id="17" name="TextBox 16"/>
          <p:cNvSpPr txBox="1"/>
          <p:nvPr/>
        </p:nvSpPr>
        <p:spPr>
          <a:xfrm rot="5400000">
            <a:off x="-451084" y="5498523"/>
            <a:ext cx="178312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JANGKA  WAKTU</a:t>
            </a:r>
            <a:endParaRPr lang="en-US" sz="1600" i="1" dirty="0" smtClean="0">
              <a:solidFill>
                <a:srgbClr val="000000"/>
              </a:solidFill>
              <a:latin typeface="Arial" pitchFamily="34" charset="0"/>
              <a:ea typeface="Times New Roman"/>
              <a:cs typeface="Arial" pitchFamily="34" charset="0"/>
            </a:endParaRPr>
          </a:p>
        </p:txBody>
      </p:sp>
      <p:sp>
        <p:nvSpPr>
          <p:cNvPr id="6" name="Right Arrow 5"/>
          <p:cNvSpPr/>
          <p:nvPr/>
        </p:nvSpPr>
        <p:spPr>
          <a:xfrm>
            <a:off x="555185" y="1231246"/>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a:off x="574671" y="3279110"/>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616028" y="5391787"/>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79316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05342"/>
            <a:ext cx="8839200" cy="483209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514350" indent="-514350">
              <a:buFont typeface="+mj-lt"/>
              <a:buAutoNum type="arabicPeriod"/>
            </a:pPr>
            <a:r>
              <a:rPr lang="id-ID" sz="2800" dirty="0"/>
              <a:t>W</a:t>
            </a:r>
            <a:r>
              <a:rPr lang="id-ID" sz="2800" dirty="0" smtClean="0"/>
              <a:t>arga </a:t>
            </a:r>
            <a:r>
              <a:rPr lang="id-ID" sz="2800" dirty="0"/>
              <a:t>negara Republik Indonesia;</a:t>
            </a:r>
          </a:p>
          <a:p>
            <a:pPr marL="514350" indent="-514350">
              <a:buFont typeface="+mj-lt"/>
              <a:buAutoNum type="arabicPeriod"/>
            </a:pPr>
            <a:r>
              <a:rPr lang="id-ID" sz="2800" dirty="0"/>
              <a:t>B</a:t>
            </a:r>
            <a:r>
              <a:rPr lang="id-ID" sz="2800" dirty="0" smtClean="0"/>
              <a:t>erumur </a:t>
            </a:r>
            <a:r>
              <a:rPr lang="id-ID" sz="2800" dirty="0"/>
              <a:t>sekurang-kurangnya 40 (empat puluh) tahun dan paling tinggi 65 (enam </a:t>
            </a:r>
            <a:r>
              <a:rPr lang="id-ID" sz="2800" dirty="0" smtClean="0"/>
              <a:t>puluh lima</a:t>
            </a:r>
            <a:r>
              <a:rPr lang="id-ID" sz="2800" dirty="0"/>
              <a:t>) tahun;</a:t>
            </a:r>
          </a:p>
          <a:p>
            <a:pPr marL="514350" indent="-514350">
              <a:buFont typeface="+mj-lt"/>
              <a:buAutoNum type="arabicPeriod"/>
            </a:pPr>
            <a:r>
              <a:rPr lang="id-ID" sz="2800" dirty="0"/>
              <a:t>B</a:t>
            </a:r>
            <a:r>
              <a:rPr lang="id-ID" sz="2800" dirty="0" smtClean="0"/>
              <a:t>erpendidikan </a:t>
            </a:r>
            <a:r>
              <a:rPr lang="id-ID" sz="2800" dirty="0"/>
              <a:t>sarjana hukum dan berpengalaman sebagai penuntut umum;</a:t>
            </a:r>
          </a:p>
          <a:p>
            <a:pPr marL="514350" indent="-514350">
              <a:buFont typeface="+mj-lt"/>
              <a:buAutoNum type="arabicPeriod"/>
            </a:pPr>
            <a:r>
              <a:rPr lang="id-ID" sz="2800" dirty="0"/>
              <a:t>S</a:t>
            </a:r>
            <a:r>
              <a:rPr lang="id-ID" sz="2800" dirty="0" smtClean="0"/>
              <a:t>ehat </a:t>
            </a:r>
            <a:r>
              <a:rPr lang="id-ID" sz="2800" dirty="0"/>
              <a:t>jasmani dan rohani;</a:t>
            </a:r>
          </a:p>
          <a:p>
            <a:pPr marL="514350" indent="-514350">
              <a:buFont typeface="+mj-lt"/>
              <a:buAutoNum type="arabicPeriod"/>
            </a:pPr>
            <a:r>
              <a:rPr lang="id-ID" sz="2800" dirty="0"/>
              <a:t>B</a:t>
            </a:r>
            <a:r>
              <a:rPr lang="id-ID" sz="2800" dirty="0" smtClean="0"/>
              <a:t>erwibawa</a:t>
            </a:r>
            <a:r>
              <a:rPr lang="id-ID" sz="2800" dirty="0"/>
              <a:t>, jujur, adil, dan berkelakuan tidak tercela;</a:t>
            </a:r>
          </a:p>
          <a:p>
            <a:pPr marL="514350" indent="-514350">
              <a:buFont typeface="+mj-lt"/>
              <a:buAutoNum type="arabicPeriod"/>
            </a:pPr>
            <a:r>
              <a:rPr lang="id-ID" sz="2800" dirty="0"/>
              <a:t>S</a:t>
            </a:r>
            <a:r>
              <a:rPr lang="id-ID" sz="2800" dirty="0" smtClean="0"/>
              <a:t>etia </a:t>
            </a:r>
            <a:r>
              <a:rPr lang="id-ID" sz="2800" dirty="0"/>
              <a:t>kepada Pancasila dan Undang-Undang Dasar 1945; dan</a:t>
            </a:r>
          </a:p>
          <a:p>
            <a:pPr marL="514350" indent="-514350">
              <a:buFont typeface="+mj-lt"/>
              <a:buAutoNum type="arabicPeriod"/>
            </a:pPr>
            <a:r>
              <a:rPr lang="id-ID" sz="2800" dirty="0"/>
              <a:t>M</a:t>
            </a:r>
            <a:r>
              <a:rPr lang="id-ID" sz="2800" dirty="0" smtClean="0"/>
              <a:t>emiliki </a:t>
            </a:r>
            <a:r>
              <a:rPr lang="id-ID" sz="2800" dirty="0"/>
              <a:t>pengetahuan dan kepedulian di bidang hak asasi manusia</a:t>
            </a:r>
            <a:r>
              <a:rPr lang="id-ID" sz="2400" dirty="0"/>
              <a:t>.</a:t>
            </a:r>
          </a:p>
        </p:txBody>
      </p:sp>
      <p:sp>
        <p:nvSpPr>
          <p:cNvPr id="3" name="TextBox 2"/>
          <p:cNvSpPr txBox="1"/>
          <p:nvPr/>
        </p:nvSpPr>
        <p:spPr>
          <a:xfrm>
            <a:off x="914400" y="105157"/>
            <a:ext cx="80772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id-ID" sz="3200" b="1" dirty="0" smtClean="0">
                <a:solidFill>
                  <a:schemeClr val="tx1"/>
                </a:solidFill>
              </a:rPr>
              <a:t>SYARAT PENUNTUT HAM  AD HOC</a:t>
            </a:r>
            <a:endParaRPr lang="en-US" sz="3200"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64839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199" y="105157"/>
            <a:ext cx="775974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800" dirty="0"/>
              <a:t>PEMERIKSAAN </a:t>
            </a:r>
            <a:r>
              <a:rPr lang="id-ID" sz="2800" dirty="0" smtClean="0"/>
              <a:t>SIDANG TINGKAT PERTAMA </a:t>
            </a:r>
            <a:endParaRPr lang="en-US" sz="2800"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5400000">
            <a:off x="-511669" y="1400927"/>
            <a:ext cx="190361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spcBef>
                <a:spcPct val="20000"/>
              </a:spcBef>
            </a:pPr>
            <a:r>
              <a:rPr lang="id-ID" sz="1600" dirty="0" smtClean="0"/>
              <a:t>PERSIDANGAN</a:t>
            </a:r>
            <a:endParaRPr lang="en-US" sz="1600" b="1"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rot="5400000">
            <a:off x="-24608" y="3504627"/>
            <a:ext cx="915953"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HAKIM </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248102" y="777819"/>
            <a:ext cx="7730842"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800" b="1" dirty="0" smtClean="0">
                <a:solidFill>
                  <a:schemeClr val="tx1"/>
                </a:solidFill>
              </a:rPr>
              <a:t>Persidangan dilakukan di Pengadilan </a:t>
            </a:r>
            <a:r>
              <a:rPr lang="id-ID" sz="2800" dirty="0" smtClean="0"/>
              <a:t>HAM </a:t>
            </a:r>
            <a:r>
              <a:rPr lang="id-ID" sz="2800" dirty="0"/>
              <a:t>: </a:t>
            </a:r>
            <a:r>
              <a:rPr lang="id-ID" sz="2800" dirty="0" smtClean="0"/>
              <a:t> setelah perkara dilimpahkan oleh Penyidik : Pemeriksaan </a:t>
            </a:r>
            <a:r>
              <a:rPr lang="id-ID" sz="2800" dirty="0"/>
              <a:t>dilakukan oleh Majelis Hakim </a:t>
            </a:r>
            <a:r>
              <a:rPr lang="id-ID" sz="2800" dirty="0" smtClean="0"/>
              <a:t>:</a:t>
            </a:r>
            <a:endParaRPr lang="id-ID" sz="2800" dirty="0"/>
          </a:p>
        </p:txBody>
      </p:sp>
      <p:sp>
        <p:nvSpPr>
          <p:cNvPr id="11" name="TextBox 10"/>
          <p:cNvSpPr txBox="1"/>
          <p:nvPr/>
        </p:nvSpPr>
        <p:spPr>
          <a:xfrm>
            <a:off x="1219199" y="2740572"/>
            <a:ext cx="767780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sz="2000" dirty="0" smtClean="0"/>
              <a:t> </a:t>
            </a:r>
            <a:r>
              <a:rPr lang="id-ID" sz="2800" dirty="0" smtClean="0">
                <a:latin typeface="Arial Narrow" pitchFamily="34" charset="0"/>
              </a:rPr>
              <a:t>Majlis Hakim terdiri dari 5 </a:t>
            </a:r>
            <a:r>
              <a:rPr lang="id-ID" sz="2800" dirty="0">
                <a:latin typeface="Arial Narrow" pitchFamily="34" charset="0"/>
              </a:rPr>
              <a:t>orang (2 Hakim Pengadilan HAM dan 3 Hakim Ad Hoc</a:t>
            </a:r>
            <a:r>
              <a:rPr lang="id-ID" sz="2800" dirty="0" smtClean="0">
                <a:latin typeface="Arial Narrow" pitchFamily="34" charset="0"/>
              </a:rPr>
              <a:t>).</a:t>
            </a:r>
            <a:r>
              <a:rPr lang="id-ID" sz="2800" dirty="0">
                <a:latin typeface="Arial Narrow" pitchFamily="34" charset="0"/>
              </a:rPr>
              <a:t> </a:t>
            </a:r>
            <a:r>
              <a:rPr lang="id-ID" sz="2800" dirty="0" smtClean="0">
                <a:latin typeface="Arial Narrow" pitchFamily="34" charset="0"/>
              </a:rPr>
              <a:t> </a:t>
            </a:r>
            <a:r>
              <a:rPr lang="id-ID" sz="2800" dirty="0">
                <a:latin typeface="Arial Narrow" pitchFamily="34" charset="0"/>
              </a:rPr>
              <a:t>Hakim Adhoc berjumlah minimal 12 orang, diangkat dan diberhentikan oleh Presiden atas usul Ketua MA (selama 5 tahun dan dapat diangkat kembali untuk 1 kali masa jabatan</a:t>
            </a:r>
            <a:r>
              <a:rPr lang="id-ID" sz="2800" dirty="0" smtClean="0">
                <a:latin typeface="Arial Narrow" pitchFamily="34" charset="0"/>
              </a:rPr>
              <a:t>).</a:t>
            </a:r>
            <a:endParaRPr lang="id-ID" sz="2800" dirty="0">
              <a:latin typeface="Arial Narrow" pitchFamily="34" charset="0"/>
            </a:endParaRPr>
          </a:p>
        </p:txBody>
      </p:sp>
      <p:sp>
        <p:nvSpPr>
          <p:cNvPr id="12" name="TextBox 11"/>
          <p:cNvSpPr txBox="1"/>
          <p:nvPr/>
        </p:nvSpPr>
        <p:spPr>
          <a:xfrm>
            <a:off x="1250730" y="5250666"/>
            <a:ext cx="774398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800" dirty="0"/>
              <a:t>Penjatuhan putusan : </a:t>
            </a:r>
            <a:r>
              <a:rPr lang="id-ID" sz="2800" dirty="0" smtClean="0"/>
              <a:t>Dalam </a:t>
            </a:r>
            <a:r>
              <a:rPr lang="id-ID" sz="2800" dirty="0"/>
              <a:t>waktu 180 hari terhitung sejak perkara dilimpahkan ke Pengadilan HAM. </a:t>
            </a:r>
            <a:endParaRPr lang="id-ID" sz="2800" dirty="0">
              <a:sym typeface="Symbol"/>
            </a:endParaRPr>
          </a:p>
        </p:txBody>
      </p:sp>
      <p:sp>
        <p:nvSpPr>
          <p:cNvPr id="17" name="TextBox 16"/>
          <p:cNvSpPr txBox="1"/>
          <p:nvPr/>
        </p:nvSpPr>
        <p:spPr>
          <a:xfrm rot="5400000">
            <a:off x="-458195" y="5501151"/>
            <a:ext cx="178312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JANGKA  WAKTU</a:t>
            </a:r>
            <a:endParaRPr lang="en-US" sz="1600" i="1" dirty="0" smtClean="0">
              <a:solidFill>
                <a:srgbClr val="000000"/>
              </a:solidFill>
              <a:latin typeface="Arial" pitchFamily="34" charset="0"/>
              <a:ea typeface="Times New Roman"/>
              <a:cs typeface="Arial" pitchFamily="34" charset="0"/>
            </a:endParaRPr>
          </a:p>
        </p:txBody>
      </p:sp>
      <p:sp>
        <p:nvSpPr>
          <p:cNvPr id="6" name="Right Arrow 5"/>
          <p:cNvSpPr/>
          <p:nvPr/>
        </p:nvSpPr>
        <p:spPr>
          <a:xfrm>
            <a:off x="700451" y="1084959"/>
            <a:ext cx="518748"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a:off x="637277" y="3531080"/>
            <a:ext cx="597687"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611001" y="5455334"/>
            <a:ext cx="608198"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96064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5157"/>
            <a:ext cx="74676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800" dirty="0"/>
              <a:t>PEMERIKSAAN </a:t>
            </a:r>
            <a:r>
              <a:rPr lang="id-ID" sz="2800" dirty="0" smtClean="0"/>
              <a:t>SIDANG TINGKAT BANDING</a:t>
            </a:r>
            <a:endParaRPr lang="en-US" sz="2800"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5400000">
            <a:off x="-630129" y="1570126"/>
            <a:ext cx="190361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id-ID" sz="1600" dirty="0" smtClean="0"/>
              <a:t>PERSIDANGAN</a:t>
            </a:r>
            <a:endParaRPr lang="en-US" sz="1600" b="1"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rot="5400000">
            <a:off x="-136301" y="3331982"/>
            <a:ext cx="915953"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HAKIM </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512594" y="1146615"/>
            <a:ext cx="7046971"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800" dirty="0"/>
              <a:t>(PENGADILAN TINGGI) :  </a:t>
            </a:r>
            <a:r>
              <a:rPr lang="id-ID" sz="2800" dirty="0" smtClean="0"/>
              <a:t>setelah putusan tingkat pertama </a:t>
            </a:r>
            <a:endParaRPr lang="id-ID" sz="2800" dirty="0"/>
          </a:p>
        </p:txBody>
      </p:sp>
      <p:sp>
        <p:nvSpPr>
          <p:cNvPr id="11" name="TextBox 10"/>
          <p:cNvSpPr txBox="1"/>
          <p:nvPr/>
        </p:nvSpPr>
        <p:spPr>
          <a:xfrm>
            <a:off x="1398802" y="2740572"/>
            <a:ext cx="744039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sz="2000" dirty="0" smtClean="0"/>
              <a:t> </a:t>
            </a:r>
            <a:r>
              <a:rPr lang="id-ID" sz="2800" dirty="0"/>
              <a:t>Pemeriksaan dilakukan oleh Majelis Hakim : 5 orang (2 Hakim PT dan 3 Hakim Ad Hoc</a:t>
            </a:r>
            <a:r>
              <a:rPr lang="id-ID" sz="2800" dirty="0" smtClean="0"/>
              <a:t>).</a:t>
            </a:r>
            <a:r>
              <a:rPr lang="id-ID" sz="2800" dirty="0"/>
              <a:t> jumlah Hakim Adhoc di Pengadilan Tinggi minimal 12 orang dengan ketentuan sama dengan Hakim Adhoc di Pengadilan HAM</a:t>
            </a:r>
            <a:r>
              <a:rPr lang="id-ID" sz="2800" dirty="0" smtClean="0"/>
              <a:t>.</a:t>
            </a:r>
            <a:endParaRPr lang="id-ID" sz="2800" dirty="0"/>
          </a:p>
        </p:txBody>
      </p:sp>
      <p:sp>
        <p:nvSpPr>
          <p:cNvPr id="12" name="TextBox 11"/>
          <p:cNvSpPr txBox="1"/>
          <p:nvPr/>
        </p:nvSpPr>
        <p:spPr>
          <a:xfrm>
            <a:off x="1512594" y="5207758"/>
            <a:ext cx="704697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3200" dirty="0" smtClean="0"/>
              <a:t>Putusan dalam </a:t>
            </a:r>
            <a:r>
              <a:rPr lang="id-ID" sz="3200" dirty="0"/>
              <a:t>waktu 90 hari terhitung sejak perkara dilimpahkan ke Pengadilan Tinggi.</a:t>
            </a:r>
            <a:endParaRPr lang="id-ID" sz="3200" dirty="0">
              <a:sym typeface="Symbol"/>
            </a:endParaRPr>
          </a:p>
        </p:txBody>
      </p:sp>
      <p:sp>
        <p:nvSpPr>
          <p:cNvPr id="17" name="TextBox 16"/>
          <p:cNvSpPr txBox="1"/>
          <p:nvPr/>
        </p:nvSpPr>
        <p:spPr>
          <a:xfrm rot="5400000">
            <a:off x="-569887" y="5482757"/>
            <a:ext cx="178312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JANGKA  WAKTU</a:t>
            </a:r>
            <a:endParaRPr lang="en-US" sz="1600" i="1" dirty="0" smtClean="0">
              <a:solidFill>
                <a:srgbClr val="000000"/>
              </a:solidFill>
              <a:latin typeface="Arial" pitchFamily="34" charset="0"/>
              <a:ea typeface="Times New Roman"/>
              <a:cs typeface="Arial" pitchFamily="34" charset="0"/>
            </a:endParaRPr>
          </a:p>
        </p:txBody>
      </p:sp>
      <p:sp>
        <p:nvSpPr>
          <p:cNvPr id="6" name="Right Arrow 5"/>
          <p:cNvSpPr/>
          <p:nvPr/>
        </p:nvSpPr>
        <p:spPr>
          <a:xfrm>
            <a:off x="541070" y="1323269"/>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a:off x="474292" y="3255779"/>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541070" y="5391787"/>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83531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66767"/>
            <a:ext cx="701448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800" dirty="0"/>
              <a:t>PEMERIKSAAN </a:t>
            </a:r>
            <a:r>
              <a:rPr lang="id-ID" sz="2800" dirty="0" smtClean="0"/>
              <a:t>SIDANG TINGKAT  KASASI</a:t>
            </a:r>
            <a:endParaRPr lang="en-US" sz="2800" b="1" dirty="0" smtClean="0">
              <a:solidFill>
                <a:schemeClr val="tx1"/>
              </a:solidFill>
              <a:latin typeface="Arial" pitchFamily="34" charset="0"/>
              <a:ea typeface="Times New Roman"/>
              <a:cs typeface="Arial" pitchFamily="34" charset="0"/>
            </a:endParaRPr>
          </a:p>
        </p:txBody>
      </p:sp>
      <p:sp>
        <p:nvSpPr>
          <p:cNvPr id="3" name="TextBox 2"/>
          <p:cNvSpPr txBox="1"/>
          <p:nvPr/>
        </p:nvSpPr>
        <p:spPr>
          <a:xfrm rot="5400000">
            <a:off x="-518437" y="1400927"/>
            <a:ext cx="1903611"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spcBef>
                <a:spcPct val="20000"/>
              </a:spcBef>
            </a:pPr>
            <a:r>
              <a:rPr lang="id-ID" sz="1600" dirty="0" smtClean="0"/>
              <a:t>PERSIDANGAN</a:t>
            </a:r>
            <a:endParaRPr lang="en-US" sz="1600" b="1" i="1" dirty="0" smtClean="0">
              <a:solidFill>
                <a:srgbClr val="000000"/>
              </a:solidFill>
              <a:latin typeface="Arial" pitchFamily="34" charset="0"/>
              <a:ea typeface="Times New Roman"/>
              <a:cs typeface="Arial" pitchFamily="34" charset="0"/>
            </a:endParaRPr>
          </a:p>
        </p:txBody>
      </p:sp>
      <p:sp>
        <p:nvSpPr>
          <p:cNvPr id="5" name="TextBox 4"/>
          <p:cNvSpPr txBox="1"/>
          <p:nvPr/>
        </p:nvSpPr>
        <p:spPr>
          <a:xfrm rot="5400000">
            <a:off x="6335" y="3347051"/>
            <a:ext cx="915953"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HAKIM </a:t>
            </a:r>
            <a:endParaRPr lang="en-US" sz="1600" i="1" dirty="0" smtClean="0">
              <a:solidFill>
                <a:srgbClr val="000000"/>
              </a:solidFill>
              <a:latin typeface="Arial" pitchFamily="34" charset="0"/>
              <a:ea typeface="Times New Roman"/>
              <a:cs typeface="Arial" pitchFamily="34" charset="0"/>
            </a:endParaRPr>
          </a:p>
        </p:txBody>
      </p:sp>
      <p:sp>
        <p:nvSpPr>
          <p:cNvPr id="9" name="TextBox 8"/>
          <p:cNvSpPr txBox="1"/>
          <p:nvPr/>
        </p:nvSpPr>
        <p:spPr>
          <a:xfrm>
            <a:off x="1539841" y="1146615"/>
            <a:ext cx="7046971"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800" dirty="0"/>
              <a:t>(MAHKAMAH AGUNG) </a:t>
            </a:r>
            <a:r>
              <a:rPr lang="id-ID" sz="2800" dirty="0" smtClean="0"/>
              <a:t> SETELAH PUTUSAN TINGKAT BANDING</a:t>
            </a:r>
            <a:endParaRPr lang="id-ID" sz="2800" dirty="0"/>
          </a:p>
        </p:txBody>
      </p:sp>
      <p:sp>
        <p:nvSpPr>
          <p:cNvPr id="11" name="TextBox 10"/>
          <p:cNvSpPr txBox="1"/>
          <p:nvPr/>
        </p:nvSpPr>
        <p:spPr>
          <a:xfrm>
            <a:off x="1466268" y="2522010"/>
            <a:ext cx="7046972"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sz="2000" dirty="0" smtClean="0"/>
              <a:t> </a:t>
            </a:r>
            <a:r>
              <a:rPr lang="id-ID" sz="2800" dirty="0"/>
              <a:t>Pemeriksaan dilakukan oleh Majelis Hakim : 5 orang (2 Hakim Agung dan 3 Hakim Ad Hoc</a:t>
            </a:r>
            <a:r>
              <a:rPr lang="id-ID" sz="2800" dirty="0" smtClean="0"/>
              <a:t>).</a:t>
            </a:r>
            <a:r>
              <a:rPr lang="id-ID" sz="2800" dirty="0"/>
              <a:t> J</a:t>
            </a:r>
            <a:r>
              <a:rPr lang="id-ID" sz="2800" dirty="0" smtClean="0"/>
              <a:t>umlah </a:t>
            </a:r>
            <a:r>
              <a:rPr lang="id-ID" sz="2800" dirty="0"/>
              <a:t>Hakim Adhoc di MA minimal 3 orang, diangkat oleh Presiden atas usul DPR dan hanya untuk satu kali masa jabatan selama 5 tahun</a:t>
            </a:r>
            <a:r>
              <a:rPr lang="id-ID" sz="2800" dirty="0" smtClean="0"/>
              <a:t>.</a:t>
            </a:r>
            <a:endParaRPr lang="id-ID" sz="2800" dirty="0"/>
          </a:p>
        </p:txBody>
      </p:sp>
      <p:sp>
        <p:nvSpPr>
          <p:cNvPr id="12" name="TextBox 11"/>
          <p:cNvSpPr txBox="1"/>
          <p:nvPr/>
        </p:nvSpPr>
        <p:spPr>
          <a:xfrm>
            <a:off x="1555607" y="5029201"/>
            <a:ext cx="7046972"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
            <a:r>
              <a:rPr lang="id-ID" sz="2800" dirty="0"/>
              <a:t>Penjatuhan putusan : dalam waktu 90 hari terhitung sejak perkara dilimpahkan ke Mahkamah Agung</a:t>
            </a:r>
            <a:endParaRPr lang="id-ID" sz="2800" dirty="0">
              <a:sym typeface="Symbol"/>
            </a:endParaRPr>
          </a:p>
        </p:txBody>
      </p:sp>
      <p:sp>
        <p:nvSpPr>
          <p:cNvPr id="17" name="TextBox 16"/>
          <p:cNvSpPr txBox="1"/>
          <p:nvPr/>
        </p:nvSpPr>
        <p:spPr>
          <a:xfrm rot="5400000">
            <a:off x="-470118" y="5337609"/>
            <a:ext cx="178312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spcBef>
                <a:spcPct val="20000"/>
              </a:spcBef>
            </a:pPr>
            <a:r>
              <a:rPr lang="id-ID" sz="1600" dirty="0" smtClean="0"/>
              <a:t>JANGKA  WAKTU</a:t>
            </a:r>
            <a:endParaRPr lang="en-US" sz="1600" i="1" dirty="0" smtClean="0">
              <a:solidFill>
                <a:srgbClr val="000000"/>
              </a:solidFill>
              <a:latin typeface="Arial" pitchFamily="34" charset="0"/>
              <a:ea typeface="Times New Roman"/>
              <a:cs typeface="Arial" pitchFamily="34" charset="0"/>
            </a:endParaRPr>
          </a:p>
        </p:txBody>
      </p:sp>
      <p:sp>
        <p:nvSpPr>
          <p:cNvPr id="6" name="Right Arrow 5"/>
          <p:cNvSpPr/>
          <p:nvPr/>
        </p:nvSpPr>
        <p:spPr>
          <a:xfrm>
            <a:off x="590723" y="1323269"/>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ight Arrow 17"/>
          <p:cNvSpPr/>
          <p:nvPr/>
        </p:nvSpPr>
        <p:spPr>
          <a:xfrm>
            <a:off x="637049" y="3296387"/>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643275" y="5350066"/>
            <a:ext cx="896566" cy="600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0036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443841"/>
            <a:ext cx="7696200"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id-ID" sz="2800" dirty="0"/>
              <a:t>Sebagai peraturan pelaksana dari UU No. 26 Tahun 2000, pemerintah telah mengeluarkan Peraturan Pemerintah No. 2 Tahun 2002 tentang Tata Cara Perlindungan Terhadap Korban dan Saksi dalam Pelanggaran Hak Asasi Manusia yang Berat. </a:t>
            </a:r>
            <a:r>
              <a:rPr lang="id-ID" sz="2800" dirty="0" smtClean="0"/>
              <a:t>Bentuk-bentuk </a:t>
            </a:r>
            <a:r>
              <a:rPr lang="id-ID" sz="2800" dirty="0"/>
              <a:t>perlindungan, sebagai ditegaskan dalam pasal 4 PP tersebut adalah: a. Perlindungan atas keamanan pribadi korban atau saksi dari ancaman fisik dan mental; b. Perahasiaan identitas korban atau saksi; c. Pemberian keterangan pada saat pemeriksaan di sidang pengadilan tanpa bertatap muka dengan tersangka. </a:t>
            </a:r>
          </a:p>
        </p:txBody>
      </p:sp>
      <p:sp>
        <p:nvSpPr>
          <p:cNvPr id="3" name="TextBox 2"/>
          <p:cNvSpPr txBox="1"/>
          <p:nvPr/>
        </p:nvSpPr>
        <p:spPr>
          <a:xfrm>
            <a:off x="1219200" y="105157"/>
            <a:ext cx="701448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b="1" dirty="0" smtClean="0"/>
              <a:t>PERLINDUGAN SAKSI DAN KORBAN DALAM PENGADILAN HAM</a:t>
            </a:r>
            <a:endParaRPr lang="en-US"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30262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305800" cy="440120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id-ID" sz="2800" dirty="0"/>
              <a:t>Pengaturan tentang kompensasi, restitusi dan rehabilitasi dalam UU No. 26 Tahun 2000 dapat dilihat pada pasal 35, yang menegaskan: (1) Setiap korban pelanggaran hak asasi manusia yang berat dan atau ahli warisnya dapat memperoleh kompensasi, restitusi, dan rehabilitasi; (2) Kompensasi, restitusi, dan rehabilitasi sebagaimana dimaksud dalam ayat (1) dicantumkan dalam amar putusan Pengadilan HAM. (3) Ketentuan mengenai kompensasi, restitusi, dan rehabilitasi diatur lebih lanjut dengan Peraturan Pemerintah</a:t>
            </a:r>
          </a:p>
        </p:txBody>
      </p:sp>
      <p:sp>
        <p:nvSpPr>
          <p:cNvPr id="3" name="TextBox 2"/>
          <p:cNvSpPr txBox="1"/>
          <p:nvPr/>
        </p:nvSpPr>
        <p:spPr>
          <a:xfrm>
            <a:off x="1219200" y="105157"/>
            <a:ext cx="7014484"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800" b="1" dirty="0" smtClean="0"/>
              <a:t>KOMPENSASI, RESTITUSI DAN REHABILITASI</a:t>
            </a:r>
            <a:endParaRPr lang="en-US" sz="2800"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53577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610600"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d-ID" sz="2800" dirty="0"/>
              <a:t>Kompensasi, Restitusi, dan Rehabilitasi (Pasal 1 angka 4-6 PP No. 3 Tahun 2002). </a:t>
            </a:r>
            <a:endParaRPr lang="id-ID" sz="2800" dirty="0" smtClean="0"/>
          </a:p>
          <a:p>
            <a:r>
              <a:rPr lang="id-ID" sz="2800" dirty="0" smtClean="0"/>
              <a:t>Kompensasi </a:t>
            </a:r>
            <a:r>
              <a:rPr lang="id-ID" sz="2800" dirty="0"/>
              <a:t>didefinisikan sebagai ganti kerugian yang diberikan oleh negara karena pelaku tidak mampu memberikan ganti kerugian sepenuhnya yang menjadi tanggung jawabnya. </a:t>
            </a:r>
            <a:endParaRPr lang="id-ID" sz="2800" dirty="0" smtClean="0"/>
          </a:p>
          <a:p>
            <a:r>
              <a:rPr lang="id-ID" sz="2800" dirty="0" smtClean="0"/>
              <a:t>Restitusi </a:t>
            </a:r>
            <a:r>
              <a:rPr lang="id-ID" sz="2800" dirty="0"/>
              <a:t>adalah ganti kerugian yang diberikan kepada korban atau keluarganya oleh pelaku atau pihak ketiga, dapat berupa pengembalian harta milik, pembayaran ganti kerugian untuk kehilangan atau penderitaan, atau penggantian biaya untuk tindakan tertentu. </a:t>
            </a:r>
            <a:endParaRPr lang="id-ID" sz="2800" dirty="0" smtClean="0"/>
          </a:p>
          <a:p>
            <a:r>
              <a:rPr lang="id-ID" sz="2800" dirty="0" smtClean="0"/>
              <a:t>Rehabilitasi </a:t>
            </a:r>
            <a:r>
              <a:rPr lang="id-ID" sz="2800" dirty="0"/>
              <a:t>adalah pemulihan pada kedudukan semula, misalnya kehormatan, nama baik, jabatan, atau hak-hak lain. </a:t>
            </a:r>
          </a:p>
        </p:txBody>
      </p:sp>
      <p:sp>
        <p:nvSpPr>
          <p:cNvPr id="3" name="TextBox 2"/>
          <p:cNvSpPr txBox="1"/>
          <p:nvPr/>
        </p:nvSpPr>
        <p:spPr>
          <a:xfrm>
            <a:off x="838200" y="330787"/>
            <a:ext cx="739548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r>
              <a:rPr lang="id-ID" sz="2400" b="1" dirty="0" smtClean="0"/>
              <a:t>PERBEDAAN , RESTITUSI </a:t>
            </a:r>
            <a:r>
              <a:rPr lang="id-ID" sz="2400" b="1" dirty="0" smtClean="0"/>
              <a:t>DAN REHABILITASI</a:t>
            </a:r>
            <a:endParaRPr lang="en-US" sz="2400"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47900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gn="just"/>
            <a:r>
              <a:rPr lang="en-US" sz="2400" dirty="0" err="1">
                <a:solidFill>
                  <a:srgbClr val="E5E0DF"/>
                </a:solidFill>
                <a:latin typeface="Barlow" pitchFamily="34" charset="0"/>
                <a:ea typeface="Barlow" pitchFamily="34" charset="-122"/>
                <a:cs typeface="Barlow" pitchFamily="34" charset="-120"/>
              </a:rPr>
              <a:t>Selain</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melalui</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jalur</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pengadilan</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penyelesaian</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pelanggaran</a:t>
            </a:r>
            <a:r>
              <a:rPr lang="en-US" sz="2400" dirty="0">
                <a:solidFill>
                  <a:srgbClr val="E5E0DF"/>
                </a:solidFill>
                <a:latin typeface="Barlow" pitchFamily="34" charset="0"/>
                <a:ea typeface="Barlow" pitchFamily="34" charset="-122"/>
                <a:cs typeface="Barlow" pitchFamily="34" charset="-120"/>
              </a:rPr>
              <a:t> HAM </a:t>
            </a:r>
            <a:r>
              <a:rPr lang="en-US" sz="2400" dirty="0" err="1">
                <a:solidFill>
                  <a:srgbClr val="E5E0DF"/>
                </a:solidFill>
                <a:latin typeface="Barlow" pitchFamily="34" charset="0"/>
                <a:ea typeface="Barlow" pitchFamily="34" charset="-122"/>
                <a:cs typeface="Barlow" pitchFamily="34" charset="-120"/>
              </a:rPr>
              <a:t>berat</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juga</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dapat</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dilakukan</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melalui</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mekanisme</a:t>
            </a:r>
            <a:r>
              <a:rPr lang="en-US" sz="2400" dirty="0">
                <a:solidFill>
                  <a:srgbClr val="E5E0DF"/>
                </a:solidFill>
                <a:latin typeface="Barlow" pitchFamily="34" charset="0"/>
                <a:ea typeface="Barlow" pitchFamily="34" charset="-122"/>
                <a:cs typeface="Barlow" pitchFamily="34" charset="-120"/>
              </a:rPr>
              <a:t> non-</a:t>
            </a:r>
            <a:r>
              <a:rPr lang="en-US" sz="2400" dirty="0" err="1">
                <a:solidFill>
                  <a:srgbClr val="E5E0DF"/>
                </a:solidFill>
                <a:latin typeface="Barlow" pitchFamily="34" charset="0"/>
                <a:ea typeface="Barlow" pitchFamily="34" charset="-122"/>
                <a:cs typeface="Barlow" pitchFamily="34" charset="-120"/>
              </a:rPr>
              <a:t>yudisial</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berdasarkan</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Keppres</a:t>
            </a:r>
            <a:r>
              <a:rPr lang="en-US" sz="2400" dirty="0">
                <a:solidFill>
                  <a:srgbClr val="E5E0DF"/>
                </a:solidFill>
                <a:latin typeface="Barlow" pitchFamily="34" charset="0"/>
                <a:ea typeface="Barlow" pitchFamily="34" charset="-122"/>
                <a:cs typeface="Barlow" pitchFamily="34" charset="-120"/>
              </a:rPr>
              <a:t> 17/2022 </a:t>
            </a:r>
            <a:r>
              <a:rPr lang="en-US" sz="2400" dirty="0" err="1">
                <a:solidFill>
                  <a:srgbClr val="E5E0DF"/>
                </a:solidFill>
                <a:latin typeface="Barlow" pitchFamily="34" charset="0"/>
                <a:ea typeface="Barlow" pitchFamily="34" charset="-122"/>
                <a:cs typeface="Barlow" pitchFamily="34" charset="-120"/>
              </a:rPr>
              <a:t>tentang</a:t>
            </a:r>
            <a:r>
              <a:rPr lang="en-US" sz="2400" dirty="0">
                <a:solidFill>
                  <a:srgbClr val="E5E0DF"/>
                </a:solidFill>
                <a:latin typeface="Barlow" pitchFamily="34" charset="0"/>
                <a:ea typeface="Barlow" pitchFamily="34" charset="-122"/>
                <a:cs typeface="Barlow" pitchFamily="34" charset="-120"/>
              </a:rPr>
              <a:t> Tim </a:t>
            </a:r>
            <a:r>
              <a:rPr lang="en-US" sz="2400" dirty="0" err="1">
                <a:solidFill>
                  <a:srgbClr val="E5E0DF"/>
                </a:solidFill>
                <a:latin typeface="Barlow" pitchFamily="34" charset="0"/>
                <a:ea typeface="Barlow" pitchFamily="34" charset="-122"/>
                <a:cs typeface="Barlow" pitchFamily="34" charset="-120"/>
              </a:rPr>
              <a:t>Penyelesaian</a:t>
            </a:r>
            <a:r>
              <a:rPr lang="en-US" sz="2400" dirty="0">
                <a:solidFill>
                  <a:srgbClr val="E5E0DF"/>
                </a:solidFill>
                <a:latin typeface="Barlow" pitchFamily="34" charset="0"/>
                <a:ea typeface="Barlow" pitchFamily="34" charset="-122"/>
                <a:cs typeface="Barlow" pitchFamily="34" charset="-120"/>
              </a:rPr>
              <a:t> Non-</a:t>
            </a:r>
            <a:r>
              <a:rPr lang="en-US" sz="2400" dirty="0" err="1">
                <a:solidFill>
                  <a:srgbClr val="E5E0DF"/>
                </a:solidFill>
                <a:latin typeface="Barlow" pitchFamily="34" charset="0"/>
                <a:ea typeface="Barlow" pitchFamily="34" charset="-122"/>
                <a:cs typeface="Barlow" pitchFamily="34" charset="-120"/>
              </a:rPr>
              <a:t>Yudisial</a:t>
            </a:r>
            <a:r>
              <a:rPr lang="en-US" sz="2400" dirty="0">
                <a:solidFill>
                  <a:srgbClr val="E5E0DF"/>
                </a:solidFill>
                <a:latin typeface="Barlow" pitchFamily="34" charset="0"/>
                <a:ea typeface="Barlow" pitchFamily="34" charset="-122"/>
                <a:cs typeface="Barlow" pitchFamily="34" charset="-120"/>
              </a:rPr>
              <a:t> </a:t>
            </a:r>
            <a:r>
              <a:rPr lang="en-US" sz="2400" dirty="0" err="1">
                <a:solidFill>
                  <a:srgbClr val="E5E0DF"/>
                </a:solidFill>
                <a:latin typeface="Barlow" pitchFamily="34" charset="0"/>
                <a:ea typeface="Barlow" pitchFamily="34" charset="-122"/>
                <a:cs typeface="Barlow" pitchFamily="34" charset="-120"/>
              </a:rPr>
              <a:t>Pelanggaran</a:t>
            </a:r>
            <a:r>
              <a:rPr lang="en-US" sz="2400" dirty="0">
                <a:solidFill>
                  <a:srgbClr val="E5E0DF"/>
                </a:solidFill>
                <a:latin typeface="Barlow" pitchFamily="34" charset="0"/>
                <a:ea typeface="Barlow" pitchFamily="34" charset="-122"/>
                <a:cs typeface="Barlow" pitchFamily="34" charset="-120"/>
              </a:rPr>
              <a:t> HAM </a:t>
            </a:r>
            <a:r>
              <a:rPr lang="en-US" sz="2400" dirty="0" err="1">
                <a:solidFill>
                  <a:srgbClr val="E5E0DF"/>
                </a:solidFill>
                <a:latin typeface="Barlow" pitchFamily="34" charset="0"/>
                <a:ea typeface="Barlow" pitchFamily="34" charset="-122"/>
                <a:cs typeface="Barlow" pitchFamily="34" charset="-120"/>
              </a:rPr>
              <a:t>Berat</a:t>
            </a:r>
            <a:r>
              <a:rPr lang="en-US" sz="2400" dirty="0">
                <a:solidFill>
                  <a:srgbClr val="E5E0DF"/>
                </a:solidFill>
                <a:latin typeface="Barlow" pitchFamily="34" charset="0"/>
                <a:ea typeface="Barlow" pitchFamily="34" charset="-122"/>
                <a:cs typeface="Barlow" pitchFamily="34" charset="-120"/>
              </a:rPr>
              <a:t>.</a:t>
            </a:r>
            <a:endParaRPr lang="id-ID" dirty="0"/>
          </a:p>
        </p:txBody>
      </p:sp>
      <p:sp>
        <p:nvSpPr>
          <p:cNvPr id="4" name="Text 0"/>
          <p:cNvSpPr>
            <a:spLocks noGrp="1"/>
          </p:cNvSpPr>
          <p:nvPr>
            <p:ph type="ctrTitle"/>
          </p:nvPr>
        </p:nvSpPr>
        <p:spPr>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5400"/>
              </a:lnSpc>
              <a:buNone/>
            </a:pPr>
            <a:r>
              <a:rPr lang="en-US" sz="4300" dirty="0">
                <a:latin typeface="Barlow Medium" pitchFamily="34" charset="0"/>
                <a:ea typeface="Barlow Medium" pitchFamily="34" charset="-122"/>
                <a:cs typeface="Barlow Medium" pitchFamily="34" charset="-120"/>
              </a:rPr>
              <a:t>Penyelesaian Non-Yudisial</a:t>
            </a:r>
            <a:endParaRPr lang="en-US" sz="4300" dirty="0"/>
          </a:p>
        </p:txBody>
      </p:sp>
      <p:sp>
        <p:nvSpPr>
          <p:cNvPr id="5" name="Subtitle 2"/>
          <p:cNvSpPr txBox="1">
            <a:spLocks/>
          </p:cNvSpPr>
          <p:nvPr/>
        </p:nvSpPr>
        <p:spPr>
          <a:xfrm>
            <a:off x="1361090" y="4038600"/>
            <a:ext cx="7406640" cy="1752600"/>
          </a:xfrm>
          <a:prstGeom prst="rect">
            <a:avLst/>
          </a:prstGeom>
        </p:spPr>
        <p:style>
          <a:lnRef idx="3">
            <a:schemeClr val="lt1"/>
          </a:lnRef>
          <a:fillRef idx="1">
            <a:schemeClr val="accent2"/>
          </a:fillRef>
          <a:effectRef idx="1">
            <a:schemeClr val="accent2"/>
          </a:effectRef>
          <a:fontRef idx="minor">
            <a:schemeClr val="lt1"/>
          </a:fontRef>
        </p:style>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lt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lt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lt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lt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lt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lt1"/>
                </a:solidFill>
                <a:latin typeface="+mn-lt"/>
                <a:ea typeface="+mn-ea"/>
                <a:cs typeface="+mn-cs"/>
              </a:defRPr>
            </a:lvl9pPr>
            <a:extLst/>
          </a:lstStyle>
          <a:p>
            <a:pPr lvl="0" algn="just"/>
            <a:r>
              <a:rPr lang="id-ID" sz="2800" b="1" dirty="0" smtClean="0"/>
              <a:t>Pasca UU </a:t>
            </a:r>
            <a:r>
              <a:rPr lang="id-ID" sz="2800" b="1" dirty="0"/>
              <a:t>No. 27 Tahun </a:t>
            </a:r>
            <a:r>
              <a:rPr lang="id-ID" sz="2800" b="1" dirty="0" smtClean="0"/>
              <a:t>2004 Tentang KKR yang  dibatalkan oleh MK : Putusan </a:t>
            </a:r>
            <a:r>
              <a:rPr lang="id-ID" sz="2800" b="1" dirty="0"/>
              <a:t>MK No. 006/PUU-IV/2006 : </a:t>
            </a:r>
            <a:r>
              <a:rPr lang="id-ID" sz="2800" b="1" dirty="0" smtClean="0"/>
              <a:t>karena dianggap bertentangan </a:t>
            </a:r>
            <a:r>
              <a:rPr lang="id-ID" sz="2800" b="1" dirty="0"/>
              <a:t>dengan UUD 1945.</a:t>
            </a:r>
          </a:p>
        </p:txBody>
      </p:sp>
    </p:spTree>
    <p:extLst>
      <p:ext uri="{BB962C8B-B14F-4D97-AF65-F5344CB8AC3E}">
        <p14:creationId xmlns:p14="http://schemas.microsoft.com/office/powerpoint/2010/main" val="69084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4507992" cy="411480"/>
          </a:xfrm>
        </p:spPr>
        <p:txBody>
          <a:bodyPr>
            <a:normAutofit fontScale="90000"/>
          </a:bodyPr>
          <a:lstStyle/>
          <a:p>
            <a:pPr algn="ctr"/>
            <a:r>
              <a:rPr lang="id-ID" dirty="0" smtClean="0"/>
              <a:t>APA HAM ITU ?</a:t>
            </a:r>
            <a:endParaRPr lang="id-ID" dirty="0"/>
          </a:p>
        </p:txBody>
      </p:sp>
      <p:sp>
        <p:nvSpPr>
          <p:cNvPr id="3" name="Content Placeholder 2"/>
          <p:cNvSpPr>
            <a:spLocks noGrp="1"/>
          </p:cNvSpPr>
          <p:nvPr>
            <p:ph sz="half" idx="1"/>
          </p:nvPr>
        </p:nvSpPr>
        <p:spPr>
          <a:xfrm>
            <a:off x="152400" y="838200"/>
            <a:ext cx="5257800" cy="56388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es-ES" sz="2000" dirty="0" smtClean="0">
                <a:solidFill>
                  <a:srgbClr val="FF0000"/>
                </a:solidFill>
              </a:rPr>
              <a:t>DUHAM </a:t>
            </a:r>
            <a:r>
              <a:rPr lang="es-ES" sz="2000" dirty="0">
                <a:solidFill>
                  <a:srgbClr val="FF0000"/>
                </a:solidFill>
              </a:rPr>
              <a:t>1948</a:t>
            </a:r>
          </a:p>
          <a:p>
            <a:pPr marL="0" indent="0" algn="just">
              <a:buNone/>
            </a:pPr>
            <a:r>
              <a:rPr lang="en-US" sz="2000" dirty="0" err="1" smtClean="0">
                <a:solidFill>
                  <a:srgbClr val="FF0000"/>
                </a:solidFill>
              </a:rPr>
              <a:t>Pasal</a:t>
            </a:r>
            <a:r>
              <a:rPr lang="en-US" sz="2000" dirty="0" smtClean="0">
                <a:solidFill>
                  <a:srgbClr val="FF0000"/>
                </a:solidFill>
              </a:rPr>
              <a:t> </a:t>
            </a:r>
            <a:r>
              <a:rPr lang="en-US" sz="2000" dirty="0">
                <a:solidFill>
                  <a:srgbClr val="FF0000"/>
                </a:solidFill>
              </a:rPr>
              <a:t>1 </a:t>
            </a:r>
            <a:r>
              <a:rPr lang="en-US" sz="2000" dirty="0" err="1">
                <a:solidFill>
                  <a:srgbClr val="FF0000"/>
                </a:solidFill>
              </a:rPr>
              <a:t>Deklarasi</a:t>
            </a:r>
            <a:r>
              <a:rPr lang="en-US" sz="2000" dirty="0">
                <a:solidFill>
                  <a:srgbClr val="FF0000"/>
                </a:solidFill>
              </a:rPr>
              <a:t> Universal </a:t>
            </a:r>
            <a:r>
              <a:rPr lang="en-US" sz="2000" dirty="0" err="1">
                <a:solidFill>
                  <a:srgbClr val="FF0000"/>
                </a:solidFill>
              </a:rPr>
              <a:t>Hak</a:t>
            </a:r>
            <a:r>
              <a:rPr lang="en-US" sz="2000" dirty="0">
                <a:solidFill>
                  <a:srgbClr val="FF0000"/>
                </a:solidFill>
              </a:rPr>
              <a:t> </a:t>
            </a:r>
            <a:r>
              <a:rPr lang="en-US" sz="2000" dirty="0" err="1">
                <a:solidFill>
                  <a:srgbClr val="FF0000"/>
                </a:solidFill>
              </a:rPr>
              <a:t>Asasi</a:t>
            </a:r>
            <a:r>
              <a:rPr lang="en-US" sz="2000" dirty="0">
                <a:solidFill>
                  <a:srgbClr val="FF0000"/>
                </a:solidFill>
              </a:rPr>
              <a:t> </a:t>
            </a:r>
            <a:r>
              <a:rPr lang="en-US" sz="2000" dirty="0" err="1">
                <a:solidFill>
                  <a:srgbClr val="FF0000"/>
                </a:solidFill>
              </a:rPr>
              <a:t>Manusia</a:t>
            </a:r>
            <a:r>
              <a:rPr lang="en-US" sz="2000" dirty="0">
                <a:solidFill>
                  <a:srgbClr val="FF0000"/>
                </a:solidFill>
              </a:rPr>
              <a:t> (DUHAM 1948)</a:t>
            </a:r>
          </a:p>
          <a:p>
            <a:pPr marL="0" indent="0" algn="just">
              <a:buNone/>
            </a:pPr>
            <a:r>
              <a:rPr lang="en-US" sz="2000" dirty="0"/>
              <a:t>“</a:t>
            </a:r>
            <a:r>
              <a:rPr lang="en-US" sz="2000" dirty="0" err="1"/>
              <a:t>Semua</a:t>
            </a:r>
            <a:r>
              <a:rPr lang="en-US" sz="2000" dirty="0"/>
              <a:t> orang </a:t>
            </a:r>
            <a:r>
              <a:rPr lang="en-US" sz="2000" dirty="0" err="1"/>
              <a:t>dilahirkan</a:t>
            </a:r>
            <a:r>
              <a:rPr lang="en-US" sz="2000" dirty="0"/>
              <a:t> </a:t>
            </a:r>
            <a:r>
              <a:rPr lang="en-US" sz="2000" dirty="0" err="1"/>
              <a:t>merdeka</a:t>
            </a:r>
            <a:r>
              <a:rPr lang="en-US" sz="2000" dirty="0"/>
              <a:t> </a:t>
            </a:r>
            <a:r>
              <a:rPr lang="en-US" sz="2000" dirty="0" err="1"/>
              <a:t>dan</a:t>
            </a:r>
            <a:r>
              <a:rPr lang="en-US" sz="2000" dirty="0"/>
              <a:t> </a:t>
            </a:r>
            <a:r>
              <a:rPr lang="en-US" sz="2000" dirty="0" err="1" smtClean="0"/>
              <a:t>mempunya</a:t>
            </a:r>
            <a:r>
              <a:rPr lang="id-ID" sz="2000" dirty="0" smtClean="0"/>
              <a:t>i</a:t>
            </a:r>
            <a:r>
              <a:rPr lang="en-US" sz="2000" dirty="0" smtClean="0"/>
              <a:t> </a:t>
            </a:r>
            <a:r>
              <a:rPr lang="en-US" sz="2000" dirty="0" err="1"/>
              <a:t>martabat</a:t>
            </a:r>
            <a:r>
              <a:rPr lang="en-US" sz="2000" dirty="0"/>
              <a:t> </a:t>
            </a:r>
            <a:r>
              <a:rPr lang="en-US" sz="2000" dirty="0" err="1"/>
              <a:t>dan</a:t>
            </a:r>
            <a:r>
              <a:rPr lang="en-US" sz="2000" dirty="0"/>
              <a:t> </a:t>
            </a:r>
            <a:r>
              <a:rPr lang="en-US" sz="2000" dirty="0" err="1"/>
              <a:t>hak-hak</a:t>
            </a:r>
            <a:r>
              <a:rPr lang="en-US" sz="2000" dirty="0"/>
              <a:t> yang </a:t>
            </a:r>
            <a:r>
              <a:rPr lang="en-US" sz="2000" dirty="0" err="1"/>
              <a:t>sama</a:t>
            </a:r>
            <a:r>
              <a:rPr lang="en-US" sz="2000" dirty="0"/>
              <a:t>. </a:t>
            </a:r>
            <a:r>
              <a:rPr lang="en-US" sz="2000" dirty="0" err="1"/>
              <a:t>Mereka</a:t>
            </a:r>
            <a:r>
              <a:rPr lang="en-US" sz="2000" dirty="0"/>
              <a:t> </a:t>
            </a:r>
            <a:r>
              <a:rPr lang="en-US" sz="2000" dirty="0" err="1"/>
              <a:t>dikaruniai</a:t>
            </a:r>
            <a:r>
              <a:rPr lang="en-US" sz="2000" dirty="0"/>
              <a:t> </a:t>
            </a:r>
            <a:r>
              <a:rPr lang="en-US" sz="2000" dirty="0" err="1"/>
              <a:t>akal</a:t>
            </a:r>
            <a:r>
              <a:rPr lang="en-US" sz="2000" dirty="0"/>
              <a:t> </a:t>
            </a:r>
            <a:r>
              <a:rPr lang="en-US" sz="2000" dirty="0" err="1"/>
              <a:t>dan</a:t>
            </a:r>
            <a:r>
              <a:rPr lang="en-US" sz="2000" dirty="0"/>
              <a:t> </a:t>
            </a:r>
            <a:r>
              <a:rPr lang="en-US" sz="2000" dirty="0" err="1"/>
              <a:t>hati</a:t>
            </a:r>
            <a:r>
              <a:rPr lang="en-US" sz="2000" dirty="0"/>
              <a:t> </a:t>
            </a:r>
            <a:r>
              <a:rPr lang="en-US" sz="2000" dirty="0" err="1"/>
              <a:t>nurani</a:t>
            </a:r>
            <a:r>
              <a:rPr lang="en-US" sz="2000" dirty="0"/>
              <a:t> </a:t>
            </a:r>
            <a:r>
              <a:rPr lang="en-US" sz="2000" dirty="0" err="1"/>
              <a:t>dan</a:t>
            </a:r>
            <a:r>
              <a:rPr lang="en-US" sz="2000" dirty="0"/>
              <a:t> </a:t>
            </a:r>
            <a:r>
              <a:rPr lang="en-US" sz="2000" dirty="0" err="1"/>
              <a:t>hendaknya</a:t>
            </a:r>
            <a:r>
              <a:rPr lang="en-US" sz="2000" dirty="0"/>
              <a:t> </a:t>
            </a:r>
            <a:r>
              <a:rPr lang="en-US" sz="2000" dirty="0" err="1"/>
              <a:t>bergaul</a:t>
            </a:r>
            <a:r>
              <a:rPr lang="en-US" sz="2000" dirty="0"/>
              <a:t> </a:t>
            </a:r>
            <a:r>
              <a:rPr lang="en-US" sz="2000" dirty="0" err="1"/>
              <a:t>satu</a:t>
            </a:r>
            <a:r>
              <a:rPr lang="en-US" sz="2000" dirty="0"/>
              <a:t> </a:t>
            </a:r>
            <a:r>
              <a:rPr lang="en-US" sz="2000" dirty="0" err="1"/>
              <a:t>sama</a:t>
            </a:r>
            <a:r>
              <a:rPr lang="en-US" sz="2000" dirty="0"/>
              <a:t> lain </a:t>
            </a:r>
            <a:r>
              <a:rPr lang="en-US" sz="2000" dirty="0" err="1"/>
              <a:t>dalam</a:t>
            </a:r>
            <a:r>
              <a:rPr lang="en-US" sz="2000" dirty="0"/>
              <a:t> </a:t>
            </a:r>
            <a:r>
              <a:rPr lang="en-US" sz="2000" dirty="0" err="1"/>
              <a:t>semangat</a:t>
            </a:r>
            <a:r>
              <a:rPr lang="en-US" sz="2000" dirty="0"/>
              <a:t> </a:t>
            </a:r>
            <a:r>
              <a:rPr lang="en-US" sz="2000" dirty="0" err="1"/>
              <a:t>persaudaraan</a:t>
            </a:r>
            <a:r>
              <a:rPr lang="en-US" sz="2000" dirty="0"/>
              <a:t>.” </a:t>
            </a:r>
          </a:p>
          <a:p>
            <a:pPr marL="0" indent="0" algn="just">
              <a:buNone/>
            </a:pPr>
            <a:r>
              <a:rPr lang="en-US" sz="2000" dirty="0" err="1">
                <a:solidFill>
                  <a:srgbClr val="FF0000"/>
                </a:solidFill>
              </a:rPr>
              <a:t>Pasal</a:t>
            </a:r>
            <a:r>
              <a:rPr lang="en-US" sz="2000" dirty="0">
                <a:solidFill>
                  <a:srgbClr val="FF0000"/>
                </a:solidFill>
              </a:rPr>
              <a:t> 1 </a:t>
            </a:r>
            <a:r>
              <a:rPr lang="en-US" sz="2000" dirty="0" err="1">
                <a:solidFill>
                  <a:srgbClr val="FF0000"/>
                </a:solidFill>
              </a:rPr>
              <a:t>angka</a:t>
            </a:r>
            <a:r>
              <a:rPr lang="en-US" sz="2000" dirty="0">
                <a:solidFill>
                  <a:srgbClr val="FF0000"/>
                </a:solidFill>
              </a:rPr>
              <a:t> 1 UU No. 39 </a:t>
            </a:r>
            <a:r>
              <a:rPr lang="en-US" sz="2000" dirty="0" err="1">
                <a:solidFill>
                  <a:srgbClr val="FF0000"/>
                </a:solidFill>
              </a:rPr>
              <a:t>Tahun</a:t>
            </a:r>
            <a:r>
              <a:rPr lang="en-US" sz="2000" dirty="0">
                <a:solidFill>
                  <a:srgbClr val="FF0000"/>
                </a:solidFill>
              </a:rPr>
              <a:t> 1999 </a:t>
            </a:r>
            <a:r>
              <a:rPr lang="en-US" sz="2000" dirty="0" smtClean="0">
                <a:solidFill>
                  <a:srgbClr val="FF0000"/>
                </a:solidFill>
              </a:rPr>
              <a:t>T</a:t>
            </a:r>
            <a:r>
              <a:rPr lang="id-ID" sz="2000" dirty="0" smtClean="0">
                <a:solidFill>
                  <a:srgbClr val="FF0000"/>
                </a:solidFill>
              </a:rPr>
              <a:t>t</a:t>
            </a:r>
            <a:r>
              <a:rPr lang="en-US" sz="2000" dirty="0" smtClean="0">
                <a:solidFill>
                  <a:srgbClr val="FF0000"/>
                </a:solidFill>
              </a:rPr>
              <a:t>g </a:t>
            </a:r>
            <a:r>
              <a:rPr lang="en-US" sz="2000" dirty="0">
                <a:solidFill>
                  <a:srgbClr val="FF0000"/>
                </a:solidFill>
              </a:rPr>
              <a:t>HAM</a:t>
            </a:r>
          </a:p>
          <a:p>
            <a:pPr marL="0" indent="0" algn="just">
              <a:buNone/>
            </a:pPr>
            <a:r>
              <a:rPr lang="en-US" sz="2000" dirty="0"/>
              <a:t>“</a:t>
            </a:r>
            <a:r>
              <a:rPr lang="en-US" sz="2000" dirty="0" err="1"/>
              <a:t>Seperangkat</a:t>
            </a:r>
            <a:r>
              <a:rPr lang="en-US" sz="2000" dirty="0"/>
              <a:t> </a:t>
            </a:r>
            <a:r>
              <a:rPr lang="en-US" sz="2000" dirty="0" err="1"/>
              <a:t>hak</a:t>
            </a:r>
            <a:r>
              <a:rPr lang="en-US" sz="2000" dirty="0"/>
              <a:t> yang </a:t>
            </a:r>
            <a:r>
              <a:rPr lang="en-US" sz="2000" dirty="0" err="1"/>
              <a:t>melekat</a:t>
            </a:r>
            <a:r>
              <a:rPr lang="en-US" sz="2000" dirty="0"/>
              <a:t> </a:t>
            </a:r>
            <a:r>
              <a:rPr lang="en-US" sz="2000" dirty="0" err="1"/>
              <a:t>pada</a:t>
            </a:r>
            <a:r>
              <a:rPr lang="en-US" sz="2000" dirty="0"/>
              <a:t> </a:t>
            </a:r>
            <a:r>
              <a:rPr lang="en-US" sz="2000" dirty="0" err="1"/>
              <a:t>hakikat</a:t>
            </a:r>
            <a:r>
              <a:rPr lang="en-US" sz="2000" dirty="0"/>
              <a:t> </a:t>
            </a:r>
            <a:r>
              <a:rPr lang="en-US" sz="2000" dirty="0" err="1"/>
              <a:t>dan</a:t>
            </a:r>
            <a:r>
              <a:rPr lang="en-US" sz="2000" dirty="0"/>
              <a:t> </a:t>
            </a:r>
            <a:r>
              <a:rPr lang="en-US" sz="2000" dirty="0" err="1"/>
              <a:t>keberadaan</a:t>
            </a:r>
            <a:r>
              <a:rPr lang="en-US" sz="2000" dirty="0"/>
              <a:t> </a:t>
            </a:r>
            <a:r>
              <a:rPr lang="en-US" sz="2000" dirty="0" err="1"/>
              <a:t>manusia</a:t>
            </a:r>
            <a:r>
              <a:rPr lang="en-US" sz="2000" dirty="0"/>
              <a:t> </a:t>
            </a:r>
            <a:r>
              <a:rPr lang="en-US" sz="2000" dirty="0" err="1"/>
              <a:t>sebagai</a:t>
            </a:r>
            <a:r>
              <a:rPr lang="en-US" sz="2000" dirty="0"/>
              <a:t> </a:t>
            </a:r>
            <a:r>
              <a:rPr lang="en-US" sz="2000" dirty="0" err="1"/>
              <a:t>makhluk</a:t>
            </a:r>
            <a:r>
              <a:rPr lang="en-US" sz="2000" dirty="0"/>
              <a:t> </a:t>
            </a:r>
            <a:r>
              <a:rPr lang="en-US" sz="2000" dirty="0" err="1"/>
              <a:t>Tuhan</a:t>
            </a:r>
            <a:r>
              <a:rPr lang="en-US" sz="2000" dirty="0"/>
              <a:t> Yang </a:t>
            </a:r>
            <a:r>
              <a:rPr lang="en-US" sz="2000" dirty="0" err="1"/>
              <a:t>Maha</a:t>
            </a:r>
            <a:r>
              <a:rPr lang="en-US" sz="2000" dirty="0"/>
              <a:t> </a:t>
            </a:r>
            <a:r>
              <a:rPr lang="en-US" sz="2000" dirty="0" err="1"/>
              <a:t>Esa</a:t>
            </a:r>
            <a:r>
              <a:rPr lang="en-US" sz="2000" dirty="0"/>
              <a:t> </a:t>
            </a:r>
            <a:r>
              <a:rPr lang="en-US" sz="2000" dirty="0" err="1"/>
              <a:t>dan</a:t>
            </a:r>
            <a:r>
              <a:rPr lang="en-US" sz="2000" dirty="0"/>
              <a:t> </a:t>
            </a:r>
            <a:r>
              <a:rPr lang="en-US" sz="2000" dirty="0" err="1"/>
              <a:t>merupakan</a:t>
            </a:r>
            <a:r>
              <a:rPr lang="en-US" sz="2000" dirty="0"/>
              <a:t> </a:t>
            </a:r>
            <a:r>
              <a:rPr lang="en-US" sz="2000" dirty="0" err="1"/>
              <a:t>anugerah-Nya</a:t>
            </a:r>
            <a:r>
              <a:rPr lang="en-US" sz="2000" dirty="0"/>
              <a:t> yang </a:t>
            </a:r>
            <a:r>
              <a:rPr lang="en-US" sz="2000" dirty="0" err="1"/>
              <a:t>wajib</a:t>
            </a:r>
            <a:r>
              <a:rPr lang="en-US" sz="2000" dirty="0"/>
              <a:t> </a:t>
            </a:r>
            <a:r>
              <a:rPr lang="en-US" sz="2000" dirty="0" err="1"/>
              <a:t>dihormati</a:t>
            </a:r>
            <a:r>
              <a:rPr lang="en-US" sz="2000" dirty="0"/>
              <a:t>, </a:t>
            </a:r>
            <a:r>
              <a:rPr lang="en-US" sz="2000" dirty="0" err="1"/>
              <a:t>dijunjung</a:t>
            </a:r>
            <a:r>
              <a:rPr lang="en-US" sz="2000" dirty="0"/>
              <a:t> </a:t>
            </a:r>
            <a:r>
              <a:rPr lang="en-US" sz="2000" dirty="0" err="1"/>
              <a:t>tinggi</a:t>
            </a:r>
            <a:r>
              <a:rPr lang="en-US" sz="2000" dirty="0"/>
              <a:t>, </a:t>
            </a:r>
            <a:r>
              <a:rPr lang="en-US" sz="2000" dirty="0" err="1"/>
              <a:t>dan</a:t>
            </a:r>
            <a:r>
              <a:rPr lang="en-US" sz="2000" dirty="0"/>
              <a:t> </a:t>
            </a:r>
            <a:r>
              <a:rPr lang="en-US" sz="2000" dirty="0" err="1"/>
              <a:t>dilindungi</a:t>
            </a:r>
            <a:r>
              <a:rPr lang="en-US" sz="2000" dirty="0"/>
              <a:t> </a:t>
            </a:r>
            <a:r>
              <a:rPr lang="en-US" sz="2000" dirty="0" err="1"/>
              <a:t>oleh</a:t>
            </a:r>
            <a:r>
              <a:rPr lang="en-US" sz="2000" dirty="0"/>
              <a:t> </a:t>
            </a:r>
            <a:r>
              <a:rPr lang="en-US" sz="2000" dirty="0" err="1"/>
              <a:t>negara</a:t>
            </a:r>
            <a:r>
              <a:rPr lang="en-US" sz="2000" dirty="0"/>
              <a:t> </a:t>
            </a:r>
            <a:r>
              <a:rPr lang="en-US" sz="2000" dirty="0" err="1"/>
              <a:t>hukum</a:t>
            </a:r>
            <a:r>
              <a:rPr lang="en-US" sz="2000" dirty="0"/>
              <a:t>, </a:t>
            </a:r>
            <a:r>
              <a:rPr lang="en-US" sz="2000" dirty="0" err="1"/>
              <a:t>pemerintahan</a:t>
            </a:r>
            <a:r>
              <a:rPr lang="en-US" sz="2000" dirty="0"/>
              <a:t>, </a:t>
            </a:r>
            <a:r>
              <a:rPr lang="en-US" sz="2000" dirty="0" err="1"/>
              <a:t>dan</a:t>
            </a:r>
            <a:r>
              <a:rPr lang="en-US" sz="2000" dirty="0"/>
              <a:t> </a:t>
            </a:r>
            <a:r>
              <a:rPr lang="en-US" sz="2000" dirty="0" err="1"/>
              <a:t>setiap</a:t>
            </a:r>
            <a:r>
              <a:rPr lang="en-US" sz="2000" dirty="0"/>
              <a:t> orang, demi </a:t>
            </a:r>
            <a:r>
              <a:rPr lang="en-US" sz="2000" dirty="0" err="1"/>
              <a:t>kehormatan</a:t>
            </a:r>
            <a:r>
              <a:rPr lang="en-US" sz="2000" dirty="0"/>
              <a:t> </a:t>
            </a:r>
            <a:r>
              <a:rPr lang="en-US" sz="2000" dirty="0" err="1"/>
              <a:t>serta</a:t>
            </a:r>
            <a:r>
              <a:rPr lang="en-US" sz="2000" dirty="0"/>
              <a:t> </a:t>
            </a:r>
            <a:r>
              <a:rPr lang="en-US" sz="2000" dirty="0" err="1"/>
              <a:t>perlindungan</a:t>
            </a:r>
            <a:r>
              <a:rPr lang="en-US" sz="2000" dirty="0"/>
              <a:t> </a:t>
            </a:r>
            <a:r>
              <a:rPr lang="en-US" sz="2000" dirty="0" err="1"/>
              <a:t>harkat</a:t>
            </a:r>
            <a:r>
              <a:rPr lang="en-US" sz="2000" dirty="0"/>
              <a:t> </a:t>
            </a:r>
            <a:r>
              <a:rPr lang="en-US" sz="2000" dirty="0" err="1"/>
              <a:t>dan</a:t>
            </a:r>
            <a:r>
              <a:rPr lang="en-US" sz="2000" dirty="0"/>
              <a:t> </a:t>
            </a:r>
            <a:r>
              <a:rPr lang="en-US" sz="2000" dirty="0" err="1"/>
              <a:t>martabat</a:t>
            </a:r>
            <a:r>
              <a:rPr lang="en-US" sz="2000" dirty="0"/>
              <a:t> </a:t>
            </a:r>
            <a:r>
              <a:rPr lang="en-US" sz="2000" dirty="0" err="1"/>
              <a:t>manusia</a:t>
            </a:r>
            <a:r>
              <a:rPr lang="en-US" sz="2000" dirty="0"/>
              <a:t>.”</a:t>
            </a:r>
          </a:p>
          <a:p>
            <a:endParaRPr lang="id-ID" sz="2000" dirty="0"/>
          </a:p>
        </p:txBody>
      </p:sp>
      <p:sp>
        <p:nvSpPr>
          <p:cNvPr id="4" name="Content Placeholder 3"/>
          <p:cNvSpPr>
            <a:spLocks noGrp="1"/>
          </p:cNvSpPr>
          <p:nvPr>
            <p:ph sz="half" idx="2"/>
          </p:nvPr>
        </p:nvSpPr>
        <p:spPr>
          <a:xfrm>
            <a:off x="5715000" y="1219200"/>
            <a:ext cx="3142488" cy="5105400"/>
          </a:xfrm>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pPr marL="0" indent="0" algn="just">
              <a:buNone/>
            </a:pPr>
            <a:r>
              <a:rPr lang="en-US" sz="5100" dirty="0">
                <a:solidFill>
                  <a:srgbClr val="FF0000"/>
                </a:solidFill>
              </a:rPr>
              <a:t>John lock :</a:t>
            </a:r>
          </a:p>
          <a:p>
            <a:pPr marL="0" indent="0" algn="just">
              <a:buNone/>
            </a:pPr>
            <a:r>
              <a:rPr lang="en-US" sz="5100" dirty="0" smtClean="0"/>
              <a:t>“</a:t>
            </a:r>
            <a:r>
              <a:rPr lang="en-US" sz="5100" dirty="0" err="1" smtClean="0"/>
              <a:t>hak-hak</a:t>
            </a:r>
            <a:r>
              <a:rPr lang="en-US" sz="5100" dirty="0" smtClean="0"/>
              <a:t> </a:t>
            </a:r>
            <a:r>
              <a:rPr lang="en-US" sz="5100" dirty="0"/>
              <a:t>yang </a:t>
            </a:r>
            <a:r>
              <a:rPr lang="en-US" sz="5100" dirty="0" err="1"/>
              <a:t>diberikan</a:t>
            </a:r>
            <a:r>
              <a:rPr lang="en-US" sz="5100" dirty="0"/>
              <a:t> </a:t>
            </a:r>
            <a:r>
              <a:rPr lang="en-US" sz="5100" dirty="0" err="1"/>
              <a:t>langsung</a:t>
            </a:r>
            <a:r>
              <a:rPr lang="en-US" sz="5100" dirty="0"/>
              <a:t> </a:t>
            </a:r>
            <a:r>
              <a:rPr lang="en-US" sz="5100" dirty="0" err="1"/>
              <a:t>oleh</a:t>
            </a:r>
            <a:r>
              <a:rPr lang="en-US" sz="5100" dirty="0"/>
              <a:t> </a:t>
            </a:r>
            <a:r>
              <a:rPr lang="en-US" sz="5100" dirty="0" err="1"/>
              <a:t>Tuhan</a:t>
            </a:r>
            <a:r>
              <a:rPr lang="en-US" sz="5100" dirty="0"/>
              <a:t> Yang </a:t>
            </a:r>
            <a:r>
              <a:rPr lang="en-US" sz="5100" dirty="0" err="1"/>
              <a:t>Maha</a:t>
            </a:r>
            <a:r>
              <a:rPr lang="en-US" sz="5100" dirty="0"/>
              <a:t> </a:t>
            </a:r>
            <a:r>
              <a:rPr lang="en-US" sz="5100" dirty="0" err="1"/>
              <a:t>Pencipta</a:t>
            </a:r>
            <a:r>
              <a:rPr lang="en-US" sz="5100" dirty="0"/>
              <a:t> </a:t>
            </a:r>
            <a:r>
              <a:rPr lang="en-US" sz="5100" dirty="0" err="1"/>
              <a:t>sebagai</a:t>
            </a:r>
            <a:r>
              <a:rPr lang="en-US" sz="5100" dirty="0"/>
              <a:t> </a:t>
            </a:r>
            <a:r>
              <a:rPr lang="en-US" sz="5100" dirty="0" err="1"/>
              <a:t>sesuatu</a:t>
            </a:r>
            <a:r>
              <a:rPr lang="en-US" sz="5100" dirty="0"/>
              <a:t> yang </a:t>
            </a:r>
            <a:r>
              <a:rPr lang="en-US" sz="5100" dirty="0" err="1"/>
              <a:t>bersifat</a:t>
            </a:r>
            <a:r>
              <a:rPr lang="en-US" sz="5100" dirty="0"/>
              <a:t> </a:t>
            </a:r>
            <a:r>
              <a:rPr lang="en-US" sz="5100" dirty="0" err="1"/>
              <a:t>kodrati</a:t>
            </a:r>
            <a:r>
              <a:rPr lang="en-US" sz="5100" dirty="0"/>
              <a:t>. </a:t>
            </a:r>
            <a:r>
              <a:rPr lang="en-US" sz="5100" dirty="0" err="1"/>
              <a:t>Karena</a:t>
            </a:r>
            <a:r>
              <a:rPr lang="en-US" sz="5100" dirty="0"/>
              <a:t> </a:t>
            </a:r>
            <a:r>
              <a:rPr lang="en-US" sz="5100" dirty="0" err="1"/>
              <a:t>sifatnya</a:t>
            </a:r>
            <a:r>
              <a:rPr lang="en-US" sz="5100" dirty="0"/>
              <a:t> yang </a:t>
            </a:r>
            <a:r>
              <a:rPr lang="en-US" sz="5100" dirty="0" err="1"/>
              <a:t>demikian</a:t>
            </a:r>
            <a:r>
              <a:rPr lang="en-US" sz="5100" dirty="0"/>
              <a:t>, </a:t>
            </a:r>
            <a:r>
              <a:rPr lang="en-US" sz="5100" dirty="0" err="1"/>
              <a:t>maka</a:t>
            </a:r>
            <a:r>
              <a:rPr lang="en-US" sz="5100" dirty="0"/>
              <a:t> </a:t>
            </a:r>
            <a:r>
              <a:rPr lang="en-US" sz="5100" dirty="0" err="1"/>
              <a:t>tidak</a:t>
            </a:r>
            <a:r>
              <a:rPr lang="en-US" sz="5100" dirty="0"/>
              <a:t> </a:t>
            </a:r>
            <a:r>
              <a:rPr lang="en-US" sz="5100" dirty="0" err="1"/>
              <a:t>ada</a:t>
            </a:r>
            <a:r>
              <a:rPr lang="en-US" sz="5100" dirty="0"/>
              <a:t> </a:t>
            </a:r>
            <a:r>
              <a:rPr lang="en-US" sz="5100" dirty="0" err="1"/>
              <a:t>kekuasaan</a:t>
            </a:r>
            <a:r>
              <a:rPr lang="en-US" sz="5100" dirty="0"/>
              <a:t> </a:t>
            </a:r>
            <a:r>
              <a:rPr lang="en-US" sz="5100" dirty="0" err="1"/>
              <a:t>apapun</a:t>
            </a:r>
            <a:r>
              <a:rPr lang="en-US" sz="5100" dirty="0"/>
              <a:t> di </a:t>
            </a:r>
            <a:r>
              <a:rPr lang="en-US" sz="5100" dirty="0" err="1"/>
              <a:t>dunia</a:t>
            </a:r>
            <a:r>
              <a:rPr lang="en-US" sz="5100" dirty="0"/>
              <a:t> yang </a:t>
            </a:r>
            <a:r>
              <a:rPr lang="en-US" sz="5100" dirty="0" err="1"/>
              <a:t>dapat</a:t>
            </a:r>
            <a:r>
              <a:rPr lang="en-US" sz="5100" dirty="0"/>
              <a:t> </a:t>
            </a:r>
            <a:r>
              <a:rPr lang="en-US" sz="5100" dirty="0" err="1"/>
              <a:t>mencabut</a:t>
            </a:r>
            <a:r>
              <a:rPr lang="en-US" sz="5100" dirty="0"/>
              <a:t> </a:t>
            </a:r>
            <a:r>
              <a:rPr lang="en-US" sz="5100" dirty="0" err="1"/>
              <a:t>hak</a:t>
            </a:r>
            <a:r>
              <a:rPr lang="en-US" sz="5100" dirty="0"/>
              <a:t> </a:t>
            </a:r>
            <a:r>
              <a:rPr lang="en-US" sz="5100" dirty="0" err="1"/>
              <a:t>asasi</a:t>
            </a:r>
            <a:r>
              <a:rPr lang="en-US" sz="5100" dirty="0"/>
              <a:t> </a:t>
            </a:r>
            <a:r>
              <a:rPr lang="en-US" sz="5100" dirty="0" err="1"/>
              <a:t>setiap</a:t>
            </a:r>
            <a:r>
              <a:rPr lang="en-US" sz="5100" dirty="0"/>
              <a:t> </a:t>
            </a:r>
            <a:r>
              <a:rPr lang="en-US" sz="5100" dirty="0" err="1"/>
              <a:t>manusia</a:t>
            </a:r>
            <a:r>
              <a:rPr lang="en-US" sz="5100" dirty="0"/>
              <a:t>” </a:t>
            </a:r>
          </a:p>
          <a:p>
            <a:endParaRPr lang="id-ID" dirty="0"/>
          </a:p>
        </p:txBody>
      </p:sp>
    </p:spTree>
    <p:extLst>
      <p:ext uri="{BB962C8B-B14F-4D97-AF65-F5344CB8AC3E}">
        <p14:creationId xmlns:p14="http://schemas.microsoft.com/office/powerpoint/2010/main" val="129737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Epilog :</a:t>
            </a:r>
            <a:endParaRPr lang="id-ID" dirty="0"/>
          </a:p>
        </p:txBody>
      </p:sp>
      <p:sp>
        <p:nvSpPr>
          <p:cNvPr id="3" name="Subtitle 2"/>
          <p:cNvSpPr>
            <a:spLocks noGrp="1"/>
          </p:cNvSpPr>
          <p:nvPr>
            <p:ph type="subTitle" idx="1"/>
          </p:nvPr>
        </p:nvSpPr>
        <p:spPr>
          <a:xfrm>
            <a:off x="1066800" y="2590800"/>
            <a:ext cx="7406640" cy="1752600"/>
          </a:xfrm>
        </p:spPr>
        <p:txBody>
          <a:bodyPr/>
          <a:lstStyle/>
          <a:p>
            <a:r>
              <a:rPr lang="id-ID" dirty="0" smtClean="0"/>
              <a:t>Seandainya di dunia ini semua orang tahu bagaimana seharusnya memperlakukan cinta, maka hukum tidak perlu ada.</a:t>
            </a:r>
          </a:p>
          <a:p>
            <a:r>
              <a:rPr lang="id-ID" dirty="0" smtClean="0"/>
              <a:t>Sang Jubah Pembela</a:t>
            </a:r>
          </a:p>
          <a:p>
            <a:endParaRPr lang="id-ID" dirty="0"/>
          </a:p>
          <a:p>
            <a:endParaRPr lang="id-ID" dirty="0"/>
          </a:p>
        </p:txBody>
      </p:sp>
      <p:sp>
        <p:nvSpPr>
          <p:cNvPr id="4" name="TextBox 3"/>
          <p:cNvSpPr txBox="1"/>
          <p:nvPr/>
        </p:nvSpPr>
        <p:spPr>
          <a:xfrm>
            <a:off x="1752600" y="5181600"/>
            <a:ext cx="701448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id-ID" sz="2800" b="1" dirty="0" smtClean="0"/>
              <a:t>SEKIAN DAN TERIMAKASIH</a:t>
            </a:r>
            <a:endParaRPr lang="en-US" sz="2800" b="1" dirty="0" smtClean="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63252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71688"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600" b="1" dirty="0" smtClean="0"/>
              <a:t>INSTRUMEN HAM INTERNASIONAL </a:t>
            </a:r>
            <a:endParaRPr lang="id-ID" sz="3600" b="1" dirty="0"/>
          </a:p>
        </p:txBody>
      </p:sp>
      <p:sp>
        <p:nvSpPr>
          <p:cNvPr id="3" name="Content Placeholder 2"/>
          <p:cNvSpPr>
            <a:spLocks noGrp="1"/>
          </p:cNvSpPr>
          <p:nvPr>
            <p:ph idx="1"/>
          </p:nvPr>
        </p:nvSpPr>
        <p:spPr>
          <a:xfrm>
            <a:off x="685800" y="1600200"/>
            <a:ext cx="8305800" cy="48006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just">
              <a:buFont typeface="Wingdings" pitchFamily="2" charset="2"/>
              <a:buChar char="v"/>
            </a:pPr>
            <a:r>
              <a:rPr lang="en-US" sz="4000" dirty="0" err="1"/>
              <a:t>Piagam</a:t>
            </a:r>
            <a:r>
              <a:rPr lang="en-US" sz="4000" dirty="0"/>
              <a:t> </a:t>
            </a:r>
            <a:r>
              <a:rPr lang="en-US" sz="4000" dirty="0" err="1" smtClean="0"/>
              <a:t>Madinah</a:t>
            </a:r>
            <a:r>
              <a:rPr lang="id-ID" sz="4000" dirty="0" smtClean="0"/>
              <a:t> : </a:t>
            </a:r>
            <a:r>
              <a:rPr lang="en-US" sz="4000" dirty="0" smtClean="0"/>
              <a:t> </a:t>
            </a:r>
            <a:endParaRPr lang="en-US" sz="4000" dirty="0"/>
          </a:p>
          <a:p>
            <a:pPr algn="just">
              <a:buFont typeface="Wingdings" pitchFamily="2" charset="2"/>
              <a:buChar char="v"/>
            </a:pPr>
            <a:r>
              <a:rPr lang="en-US" sz="4000" dirty="0" err="1"/>
              <a:t>Deklarasi</a:t>
            </a:r>
            <a:r>
              <a:rPr lang="en-US" sz="4000" dirty="0"/>
              <a:t> Universal HAM PBB 1948</a:t>
            </a:r>
          </a:p>
          <a:p>
            <a:pPr algn="just">
              <a:buFont typeface="Wingdings" pitchFamily="2" charset="2"/>
              <a:buChar char="v"/>
            </a:pPr>
            <a:r>
              <a:rPr lang="en-US" sz="4000" dirty="0" err="1">
                <a:solidFill>
                  <a:srgbClr val="FF0000"/>
                </a:solidFill>
              </a:rPr>
              <a:t>Statuta</a:t>
            </a:r>
            <a:r>
              <a:rPr lang="en-US" sz="4000" dirty="0">
                <a:solidFill>
                  <a:srgbClr val="FF0000"/>
                </a:solidFill>
              </a:rPr>
              <a:t> Roma 1998 </a:t>
            </a:r>
            <a:r>
              <a:rPr lang="en-US" sz="4000" dirty="0" err="1">
                <a:solidFill>
                  <a:srgbClr val="FF0000"/>
                </a:solidFill>
              </a:rPr>
              <a:t>Ttg</a:t>
            </a:r>
            <a:r>
              <a:rPr lang="en-US" sz="4000" dirty="0">
                <a:solidFill>
                  <a:srgbClr val="FF0000"/>
                </a:solidFill>
              </a:rPr>
              <a:t> </a:t>
            </a:r>
            <a:r>
              <a:rPr lang="en-US" sz="4000" dirty="0" err="1">
                <a:solidFill>
                  <a:srgbClr val="FF0000"/>
                </a:solidFill>
              </a:rPr>
              <a:t>Mahmakah</a:t>
            </a:r>
            <a:r>
              <a:rPr lang="en-US" sz="4000" dirty="0">
                <a:solidFill>
                  <a:srgbClr val="FF0000"/>
                </a:solidFill>
              </a:rPr>
              <a:t> </a:t>
            </a:r>
            <a:r>
              <a:rPr lang="en-US" sz="4000" dirty="0" err="1">
                <a:solidFill>
                  <a:srgbClr val="FF0000"/>
                </a:solidFill>
              </a:rPr>
              <a:t>Pidana</a:t>
            </a:r>
            <a:r>
              <a:rPr lang="en-US" sz="4000" dirty="0">
                <a:solidFill>
                  <a:srgbClr val="FF0000"/>
                </a:solidFill>
              </a:rPr>
              <a:t> </a:t>
            </a:r>
            <a:r>
              <a:rPr lang="en-US" sz="4000" dirty="0" err="1">
                <a:solidFill>
                  <a:srgbClr val="FF0000"/>
                </a:solidFill>
              </a:rPr>
              <a:t>Internasional</a:t>
            </a:r>
            <a:r>
              <a:rPr lang="en-US" sz="4000" dirty="0">
                <a:solidFill>
                  <a:srgbClr val="FF0000"/>
                </a:solidFill>
              </a:rPr>
              <a:t> </a:t>
            </a:r>
          </a:p>
          <a:p>
            <a:pPr algn="just">
              <a:buFont typeface="Wingdings" pitchFamily="2" charset="2"/>
              <a:buChar char="v"/>
            </a:pPr>
            <a:r>
              <a:rPr lang="en-US" sz="4000" dirty="0" err="1"/>
              <a:t>Kovenan</a:t>
            </a:r>
            <a:r>
              <a:rPr lang="en-US" sz="4000" dirty="0"/>
              <a:t> </a:t>
            </a:r>
            <a:r>
              <a:rPr lang="en-US" sz="4000" dirty="0" err="1"/>
              <a:t>Internasional</a:t>
            </a:r>
            <a:r>
              <a:rPr lang="en-US" sz="4000" dirty="0"/>
              <a:t> </a:t>
            </a:r>
            <a:r>
              <a:rPr lang="en-US" sz="4000" dirty="0" err="1"/>
              <a:t>Tentang</a:t>
            </a:r>
            <a:r>
              <a:rPr lang="en-US" sz="4000" dirty="0"/>
              <a:t> </a:t>
            </a:r>
            <a:r>
              <a:rPr lang="en-US" sz="4000" dirty="0" err="1"/>
              <a:t>Hak</a:t>
            </a:r>
            <a:r>
              <a:rPr lang="en-US" sz="4000" dirty="0"/>
              <a:t> </a:t>
            </a:r>
            <a:r>
              <a:rPr lang="en-US" sz="4000" dirty="0" err="1"/>
              <a:t>Sipil</a:t>
            </a:r>
            <a:r>
              <a:rPr lang="en-US" sz="4000" dirty="0"/>
              <a:t> </a:t>
            </a:r>
            <a:r>
              <a:rPr lang="en-US" sz="4000" dirty="0" err="1"/>
              <a:t>dan</a:t>
            </a:r>
            <a:r>
              <a:rPr lang="en-US" sz="4000" dirty="0"/>
              <a:t> </a:t>
            </a:r>
            <a:r>
              <a:rPr lang="en-US" sz="4000" dirty="0" err="1"/>
              <a:t>Poltik</a:t>
            </a:r>
            <a:r>
              <a:rPr lang="en-US" sz="4000" dirty="0"/>
              <a:t> 1966</a:t>
            </a:r>
          </a:p>
          <a:p>
            <a:pPr algn="just">
              <a:buFont typeface="Wingdings" pitchFamily="2" charset="2"/>
              <a:buChar char="v"/>
            </a:pPr>
            <a:r>
              <a:rPr lang="en-US" sz="4000" dirty="0" err="1"/>
              <a:t>Kovenan</a:t>
            </a:r>
            <a:r>
              <a:rPr lang="en-US" sz="4000" dirty="0"/>
              <a:t> </a:t>
            </a:r>
            <a:r>
              <a:rPr lang="en-US" sz="4000" dirty="0" err="1"/>
              <a:t>Internasional</a:t>
            </a:r>
            <a:r>
              <a:rPr lang="en-US" sz="4000" dirty="0"/>
              <a:t> </a:t>
            </a:r>
            <a:r>
              <a:rPr lang="en-US" sz="4000" dirty="0" err="1"/>
              <a:t>tentang</a:t>
            </a:r>
            <a:r>
              <a:rPr lang="en-US" sz="4000" dirty="0"/>
              <a:t> </a:t>
            </a:r>
            <a:r>
              <a:rPr lang="en-US" sz="4000" dirty="0" err="1"/>
              <a:t>Hak</a:t>
            </a:r>
            <a:r>
              <a:rPr lang="en-US" sz="4000" dirty="0"/>
              <a:t> </a:t>
            </a:r>
            <a:r>
              <a:rPr lang="en-US" sz="4000" dirty="0" err="1"/>
              <a:t>Ekonomi</a:t>
            </a:r>
            <a:r>
              <a:rPr lang="en-US" sz="4000" dirty="0"/>
              <a:t> </a:t>
            </a:r>
            <a:r>
              <a:rPr lang="en-US" sz="4000" dirty="0" err="1"/>
              <a:t>Sosial</a:t>
            </a:r>
            <a:r>
              <a:rPr lang="en-US" sz="4000" dirty="0"/>
              <a:t> </a:t>
            </a:r>
            <a:r>
              <a:rPr lang="en-US" sz="4000" dirty="0" err="1"/>
              <a:t>dan</a:t>
            </a:r>
            <a:r>
              <a:rPr lang="en-US" sz="4000" dirty="0"/>
              <a:t> </a:t>
            </a:r>
            <a:r>
              <a:rPr lang="en-US" sz="4000" dirty="0" err="1"/>
              <a:t>budaya</a:t>
            </a:r>
            <a:r>
              <a:rPr lang="en-US" sz="4000" dirty="0"/>
              <a:t>. 1966 </a:t>
            </a:r>
          </a:p>
          <a:p>
            <a:pPr algn="just">
              <a:buFont typeface="Wingdings" pitchFamily="2" charset="2"/>
              <a:buChar char="v"/>
            </a:pPr>
            <a:r>
              <a:rPr lang="en-US" sz="4000" dirty="0" err="1"/>
              <a:t>Konvensi</a:t>
            </a:r>
            <a:r>
              <a:rPr lang="en-US" sz="4000" dirty="0"/>
              <a:t> </a:t>
            </a:r>
            <a:r>
              <a:rPr lang="en-US" sz="4000" dirty="0" err="1"/>
              <a:t>Tentang</a:t>
            </a:r>
            <a:r>
              <a:rPr lang="en-US" sz="4000" dirty="0"/>
              <a:t> </a:t>
            </a:r>
            <a:r>
              <a:rPr lang="en-US" sz="4000" dirty="0" err="1"/>
              <a:t>Penghapusan</a:t>
            </a:r>
            <a:r>
              <a:rPr lang="en-US" sz="4000" dirty="0"/>
              <a:t> </a:t>
            </a:r>
            <a:r>
              <a:rPr lang="en-US" sz="4000" dirty="0" err="1"/>
              <a:t>Segala</a:t>
            </a:r>
            <a:r>
              <a:rPr lang="en-US" sz="4000" dirty="0"/>
              <a:t> </a:t>
            </a:r>
            <a:r>
              <a:rPr lang="en-US" sz="4000" dirty="0" err="1"/>
              <a:t>bentuk</a:t>
            </a:r>
            <a:r>
              <a:rPr lang="en-US" sz="4000" dirty="0"/>
              <a:t> </a:t>
            </a:r>
            <a:r>
              <a:rPr lang="en-US" sz="4000" dirty="0" err="1"/>
              <a:t>Diskriminasi</a:t>
            </a:r>
            <a:r>
              <a:rPr lang="en-US" sz="4000" dirty="0"/>
              <a:t> </a:t>
            </a:r>
            <a:r>
              <a:rPr lang="en-US" sz="4000" dirty="0" err="1"/>
              <a:t>Rasial</a:t>
            </a:r>
            <a:r>
              <a:rPr lang="en-US" sz="4000" dirty="0"/>
              <a:t>  1965</a:t>
            </a:r>
          </a:p>
          <a:p>
            <a:pPr algn="just">
              <a:buFont typeface="Wingdings" pitchFamily="2" charset="2"/>
              <a:buChar char="v"/>
            </a:pPr>
            <a:r>
              <a:rPr lang="en-US" sz="4000" dirty="0" err="1"/>
              <a:t>Konvensi</a:t>
            </a:r>
            <a:r>
              <a:rPr lang="en-US" sz="4000" dirty="0"/>
              <a:t> </a:t>
            </a:r>
            <a:r>
              <a:rPr lang="en-US" sz="4000" dirty="0" err="1"/>
              <a:t>Tentang</a:t>
            </a:r>
            <a:r>
              <a:rPr lang="en-US" sz="4000" dirty="0"/>
              <a:t> </a:t>
            </a:r>
            <a:r>
              <a:rPr lang="en-US" sz="4000" dirty="0" err="1"/>
              <a:t>Segala</a:t>
            </a:r>
            <a:r>
              <a:rPr lang="en-US" sz="4000" dirty="0"/>
              <a:t> </a:t>
            </a:r>
            <a:r>
              <a:rPr lang="en-US" sz="4000" dirty="0" err="1"/>
              <a:t>Bentuk</a:t>
            </a:r>
            <a:r>
              <a:rPr lang="en-US" sz="4000" dirty="0"/>
              <a:t> </a:t>
            </a:r>
            <a:r>
              <a:rPr lang="en-US" sz="4000" dirty="0" err="1"/>
              <a:t>Diskriminasi</a:t>
            </a:r>
            <a:r>
              <a:rPr lang="en-US" sz="4000" dirty="0"/>
              <a:t> </a:t>
            </a:r>
            <a:r>
              <a:rPr lang="en-US" sz="4000" dirty="0" err="1"/>
              <a:t>terhadap</a:t>
            </a:r>
            <a:r>
              <a:rPr lang="en-US" sz="4000" dirty="0"/>
              <a:t> </a:t>
            </a:r>
            <a:r>
              <a:rPr lang="en-US" sz="4000" dirty="0" err="1"/>
              <a:t>Wanita</a:t>
            </a:r>
            <a:r>
              <a:rPr lang="en-US" sz="4000" dirty="0"/>
              <a:t> 1979</a:t>
            </a:r>
          </a:p>
          <a:p>
            <a:pPr algn="just">
              <a:buFont typeface="Wingdings" pitchFamily="2" charset="2"/>
              <a:buChar char="v"/>
            </a:pPr>
            <a:r>
              <a:rPr lang="en-US" sz="4000" dirty="0" err="1"/>
              <a:t>Konvensi</a:t>
            </a:r>
            <a:r>
              <a:rPr lang="en-US" sz="4000" dirty="0"/>
              <a:t> </a:t>
            </a:r>
            <a:r>
              <a:rPr lang="en-US" sz="4000" dirty="0" err="1"/>
              <a:t>Menentang</a:t>
            </a:r>
            <a:r>
              <a:rPr lang="en-US" sz="4000" dirty="0"/>
              <a:t> </a:t>
            </a:r>
            <a:r>
              <a:rPr lang="en-US" sz="4000" dirty="0" err="1"/>
              <a:t>Penyiksaan</a:t>
            </a:r>
            <a:r>
              <a:rPr lang="en-US" sz="4000" dirty="0"/>
              <a:t> </a:t>
            </a:r>
            <a:r>
              <a:rPr lang="en-US" sz="4000" dirty="0" err="1"/>
              <a:t>dan</a:t>
            </a:r>
            <a:r>
              <a:rPr lang="en-US" sz="4000" dirty="0"/>
              <a:t> </a:t>
            </a:r>
            <a:r>
              <a:rPr lang="en-US" sz="4000" dirty="0" err="1"/>
              <a:t>Perlakuan</a:t>
            </a:r>
            <a:r>
              <a:rPr lang="en-US" sz="4000" dirty="0"/>
              <a:t> </a:t>
            </a:r>
            <a:r>
              <a:rPr lang="en-US" sz="4000" dirty="0" err="1"/>
              <a:t>atau</a:t>
            </a:r>
            <a:r>
              <a:rPr lang="en-US" sz="4000" dirty="0"/>
              <a:t> </a:t>
            </a:r>
            <a:r>
              <a:rPr lang="en-US" sz="4000" dirty="0" err="1"/>
              <a:t>hukuman</a:t>
            </a:r>
            <a:r>
              <a:rPr lang="en-US" sz="4000" dirty="0"/>
              <a:t> yang </a:t>
            </a:r>
            <a:r>
              <a:rPr lang="en-US" sz="4000" dirty="0" err="1"/>
              <a:t>kejam</a:t>
            </a:r>
            <a:r>
              <a:rPr lang="en-US" sz="4000" dirty="0"/>
              <a:t>, </a:t>
            </a:r>
            <a:r>
              <a:rPr lang="en-US" sz="4000" dirty="0" err="1"/>
              <a:t>tidak</a:t>
            </a:r>
            <a:r>
              <a:rPr lang="en-US" sz="4000" dirty="0"/>
              <a:t> </a:t>
            </a:r>
            <a:r>
              <a:rPr lang="en-US" sz="4000" dirty="0" err="1"/>
              <a:t>manusiawi</a:t>
            </a:r>
            <a:r>
              <a:rPr lang="en-US" sz="4000" dirty="0"/>
              <a:t> </a:t>
            </a:r>
            <a:r>
              <a:rPr lang="en-US" sz="4000" dirty="0" err="1"/>
              <a:t>dan</a:t>
            </a:r>
            <a:r>
              <a:rPr lang="en-US" sz="4000" dirty="0"/>
              <a:t> </a:t>
            </a:r>
            <a:r>
              <a:rPr lang="en-US" sz="4000" dirty="0" err="1"/>
              <a:t>merendahkan</a:t>
            </a:r>
            <a:r>
              <a:rPr lang="en-US" sz="4000" dirty="0"/>
              <a:t> </a:t>
            </a:r>
            <a:r>
              <a:rPr lang="en-US" sz="4000" dirty="0" err="1"/>
              <a:t>martabat</a:t>
            </a:r>
            <a:r>
              <a:rPr lang="en-US" sz="4000" dirty="0"/>
              <a:t> </a:t>
            </a:r>
            <a:r>
              <a:rPr lang="en-US" sz="4000" dirty="0" err="1"/>
              <a:t>manusia</a:t>
            </a:r>
            <a:r>
              <a:rPr lang="en-US" sz="4000" dirty="0"/>
              <a:t> 1984</a:t>
            </a:r>
          </a:p>
          <a:p>
            <a:endParaRPr lang="id-ID" dirty="0"/>
          </a:p>
        </p:txBody>
      </p:sp>
    </p:spTree>
    <p:extLst>
      <p:ext uri="{BB962C8B-B14F-4D97-AF65-F5344CB8AC3E}">
        <p14:creationId xmlns:p14="http://schemas.microsoft.com/office/powerpoint/2010/main" val="169392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4267200" cy="381000"/>
          </a:xfrm>
        </p:spPr>
        <p:txBody>
          <a:bodyPr>
            <a:normAutofit fontScale="90000"/>
          </a:bodyPr>
          <a:lstStyle/>
          <a:p>
            <a:r>
              <a:rPr lang="en-US" sz="3200" dirty="0" err="1"/>
              <a:t>Instrumen</a:t>
            </a:r>
            <a:r>
              <a:rPr lang="en-US" sz="3200" dirty="0"/>
              <a:t> HAM </a:t>
            </a:r>
            <a:r>
              <a:rPr lang="en-US" sz="3200" dirty="0" err="1"/>
              <a:t>Nasional</a:t>
            </a:r>
            <a:r>
              <a:rPr lang="en-US" sz="3200" dirty="0"/>
              <a:t> </a:t>
            </a:r>
            <a:endParaRPr lang="id-ID" sz="3200" dirty="0"/>
          </a:p>
        </p:txBody>
      </p:sp>
      <p:sp>
        <p:nvSpPr>
          <p:cNvPr id="3" name="Content Placeholder 2"/>
          <p:cNvSpPr>
            <a:spLocks noGrp="1"/>
          </p:cNvSpPr>
          <p:nvPr>
            <p:ph idx="1"/>
          </p:nvPr>
        </p:nvSpPr>
        <p:spPr>
          <a:xfrm>
            <a:off x="76200" y="620110"/>
            <a:ext cx="8991600" cy="6248400"/>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1600" dirty="0">
                <a:solidFill>
                  <a:srgbClr val="002060"/>
                </a:solidFill>
              </a:rPr>
              <a:t>UUD NRI </a:t>
            </a:r>
            <a:r>
              <a:rPr lang="en-US" sz="1600" dirty="0" err="1">
                <a:solidFill>
                  <a:srgbClr val="002060"/>
                </a:solidFill>
              </a:rPr>
              <a:t>Tahun</a:t>
            </a:r>
            <a:r>
              <a:rPr lang="en-US" sz="1600" dirty="0">
                <a:solidFill>
                  <a:srgbClr val="002060"/>
                </a:solidFill>
              </a:rPr>
              <a:t> 1945 </a:t>
            </a:r>
          </a:p>
          <a:p>
            <a:pPr algn="just"/>
            <a:r>
              <a:rPr lang="en-US" sz="1600" dirty="0">
                <a:solidFill>
                  <a:srgbClr val="002060"/>
                </a:solidFill>
              </a:rPr>
              <a:t>TAP MPR RI No. </a:t>
            </a:r>
            <a:r>
              <a:rPr lang="en-US" sz="1600" dirty="0" smtClean="0">
                <a:solidFill>
                  <a:srgbClr val="002060"/>
                </a:solidFill>
              </a:rPr>
              <a:t>XVII/MPR/1998</a:t>
            </a:r>
            <a:r>
              <a:rPr lang="id-ID" sz="1600" dirty="0" smtClean="0">
                <a:solidFill>
                  <a:srgbClr val="002060"/>
                </a:solidFill>
              </a:rPr>
              <a:t> Tentang HAM</a:t>
            </a:r>
            <a:endParaRPr lang="en-US" sz="1600" dirty="0">
              <a:solidFill>
                <a:srgbClr val="002060"/>
              </a:solidFill>
            </a:endParaRPr>
          </a:p>
          <a:p>
            <a:pPr algn="just"/>
            <a:r>
              <a:rPr lang="en-US" sz="1600" dirty="0">
                <a:solidFill>
                  <a:srgbClr val="002060"/>
                </a:solidFill>
              </a:rPr>
              <a:t>UU No 7 </a:t>
            </a:r>
            <a:r>
              <a:rPr lang="en-US" sz="1600" dirty="0" err="1">
                <a:solidFill>
                  <a:srgbClr val="002060"/>
                </a:solidFill>
              </a:rPr>
              <a:t>Tahun</a:t>
            </a:r>
            <a:r>
              <a:rPr lang="en-US" sz="1600" dirty="0">
                <a:solidFill>
                  <a:srgbClr val="002060"/>
                </a:solidFill>
              </a:rPr>
              <a:t> 1984 </a:t>
            </a:r>
            <a:r>
              <a:rPr lang="en-US" sz="1600" dirty="0" err="1">
                <a:solidFill>
                  <a:srgbClr val="002060"/>
                </a:solidFill>
              </a:rPr>
              <a:t>tentang</a:t>
            </a:r>
            <a:r>
              <a:rPr lang="en-US" sz="1600" dirty="0">
                <a:solidFill>
                  <a:srgbClr val="002060"/>
                </a:solidFill>
              </a:rPr>
              <a:t> </a:t>
            </a:r>
            <a:r>
              <a:rPr lang="en-US" sz="1600" dirty="0" err="1">
                <a:solidFill>
                  <a:srgbClr val="002060"/>
                </a:solidFill>
              </a:rPr>
              <a:t>pengesahan</a:t>
            </a:r>
            <a:r>
              <a:rPr lang="en-US" sz="1600" dirty="0">
                <a:solidFill>
                  <a:srgbClr val="002060"/>
                </a:solidFill>
              </a:rPr>
              <a:t> </a:t>
            </a:r>
            <a:r>
              <a:rPr lang="en-US" sz="1600" dirty="0" err="1">
                <a:solidFill>
                  <a:srgbClr val="002060"/>
                </a:solidFill>
              </a:rPr>
              <a:t>Konvensi</a:t>
            </a:r>
            <a:r>
              <a:rPr lang="en-US" sz="1600" dirty="0">
                <a:solidFill>
                  <a:srgbClr val="002060"/>
                </a:solidFill>
              </a:rPr>
              <a:t> </a:t>
            </a:r>
            <a:r>
              <a:rPr lang="en-US" sz="1600" dirty="0" err="1">
                <a:solidFill>
                  <a:srgbClr val="002060"/>
                </a:solidFill>
              </a:rPr>
              <a:t>Mengenai</a:t>
            </a:r>
            <a:r>
              <a:rPr lang="en-US" sz="1600" dirty="0">
                <a:solidFill>
                  <a:srgbClr val="002060"/>
                </a:solidFill>
              </a:rPr>
              <a:t> </a:t>
            </a:r>
            <a:r>
              <a:rPr lang="en-US" sz="1600" dirty="0" err="1">
                <a:solidFill>
                  <a:srgbClr val="002060"/>
                </a:solidFill>
              </a:rPr>
              <a:t>Penghapusan</a:t>
            </a:r>
            <a:r>
              <a:rPr lang="en-US" sz="1600" dirty="0">
                <a:solidFill>
                  <a:srgbClr val="002060"/>
                </a:solidFill>
              </a:rPr>
              <a:t> </a:t>
            </a:r>
            <a:r>
              <a:rPr lang="en-US" sz="1600" dirty="0" err="1">
                <a:solidFill>
                  <a:srgbClr val="002060"/>
                </a:solidFill>
              </a:rPr>
              <a:t>Segala</a:t>
            </a:r>
            <a:r>
              <a:rPr lang="en-US" sz="1600" dirty="0">
                <a:solidFill>
                  <a:srgbClr val="002060"/>
                </a:solidFill>
              </a:rPr>
              <a:t> </a:t>
            </a:r>
            <a:r>
              <a:rPr lang="en-US" sz="1600" dirty="0" err="1">
                <a:solidFill>
                  <a:srgbClr val="002060"/>
                </a:solidFill>
              </a:rPr>
              <a:t>Bentuk</a:t>
            </a:r>
            <a:r>
              <a:rPr lang="en-US" sz="1600" dirty="0">
                <a:solidFill>
                  <a:srgbClr val="002060"/>
                </a:solidFill>
              </a:rPr>
              <a:t> </a:t>
            </a:r>
            <a:r>
              <a:rPr lang="en-US" sz="1600" dirty="0" err="1">
                <a:solidFill>
                  <a:srgbClr val="002060"/>
                </a:solidFill>
              </a:rPr>
              <a:t>Diskrimansi</a:t>
            </a:r>
            <a:r>
              <a:rPr lang="en-US" sz="1600" dirty="0">
                <a:solidFill>
                  <a:srgbClr val="002060"/>
                </a:solidFill>
              </a:rPr>
              <a:t> </a:t>
            </a:r>
            <a:r>
              <a:rPr lang="en-US" sz="1600" dirty="0" err="1">
                <a:solidFill>
                  <a:srgbClr val="002060"/>
                </a:solidFill>
              </a:rPr>
              <a:t>Terhadap</a:t>
            </a:r>
            <a:r>
              <a:rPr lang="en-US" sz="1600" dirty="0">
                <a:solidFill>
                  <a:srgbClr val="002060"/>
                </a:solidFill>
              </a:rPr>
              <a:t> </a:t>
            </a:r>
            <a:r>
              <a:rPr lang="en-US" sz="1600" dirty="0" err="1">
                <a:solidFill>
                  <a:srgbClr val="002060"/>
                </a:solidFill>
              </a:rPr>
              <a:t>Wanita</a:t>
            </a:r>
            <a:endParaRPr lang="en-US" sz="1600" dirty="0">
              <a:solidFill>
                <a:srgbClr val="002060"/>
              </a:solidFill>
            </a:endParaRPr>
          </a:p>
          <a:p>
            <a:pPr algn="just"/>
            <a:r>
              <a:rPr lang="en-US" sz="1600" dirty="0">
                <a:solidFill>
                  <a:srgbClr val="002060"/>
                </a:solidFill>
              </a:rPr>
              <a:t>UU No 5 </a:t>
            </a:r>
            <a:r>
              <a:rPr lang="en-US" sz="1600" dirty="0" err="1">
                <a:solidFill>
                  <a:srgbClr val="002060"/>
                </a:solidFill>
              </a:rPr>
              <a:t>Tahun</a:t>
            </a:r>
            <a:r>
              <a:rPr lang="en-US" sz="1600" dirty="0">
                <a:solidFill>
                  <a:srgbClr val="002060"/>
                </a:solidFill>
              </a:rPr>
              <a:t> 1998 </a:t>
            </a:r>
            <a:r>
              <a:rPr lang="en-US" sz="1600" dirty="0" err="1">
                <a:solidFill>
                  <a:srgbClr val="002060"/>
                </a:solidFill>
              </a:rPr>
              <a:t>tentang</a:t>
            </a:r>
            <a:r>
              <a:rPr lang="en-US" sz="1600" dirty="0">
                <a:solidFill>
                  <a:srgbClr val="002060"/>
                </a:solidFill>
              </a:rPr>
              <a:t> </a:t>
            </a:r>
            <a:r>
              <a:rPr lang="en-US" sz="1600" dirty="0" err="1">
                <a:solidFill>
                  <a:srgbClr val="002060"/>
                </a:solidFill>
              </a:rPr>
              <a:t>Pengesahan</a:t>
            </a:r>
            <a:r>
              <a:rPr lang="en-US" sz="1600" dirty="0">
                <a:solidFill>
                  <a:srgbClr val="002060"/>
                </a:solidFill>
              </a:rPr>
              <a:t> </a:t>
            </a:r>
            <a:r>
              <a:rPr lang="en-US" sz="1600" dirty="0" err="1">
                <a:solidFill>
                  <a:srgbClr val="002060"/>
                </a:solidFill>
              </a:rPr>
              <a:t>Konvensi</a:t>
            </a:r>
            <a:r>
              <a:rPr lang="en-US" sz="1600" dirty="0">
                <a:solidFill>
                  <a:srgbClr val="002060"/>
                </a:solidFill>
              </a:rPr>
              <a:t> </a:t>
            </a:r>
            <a:r>
              <a:rPr lang="en-US" sz="1600" dirty="0" err="1">
                <a:solidFill>
                  <a:srgbClr val="002060"/>
                </a:solidFill>
              </a:rPr>
              <a:t>Menentang</a:t>
            </a:r>
            <a:r>
              <a:rPr lang="en-US" sz="1600" dirty="0">
                <a:solidFill>
                  <a:srgbClr val="002060"/>
                </a:solidFill>
              </a:rPr>
              <a:t> </a:t>
            </a:r>
            <a:r>
              <a:rPr lang="en-US" sz="1600" dirty="0" err="1">
                <a:solidFill>
                  <a:srgbClr val="002060"/>
                </a:solidFill>
              </a:rPr>
              <a:t>Penyiksaan</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Perlakuan</a:t>
            </a:r>
            <a:r>
              <a:rPr lang="en-US" sz="1600" dirty="0">
                <a:solidFill>
                  <a:srgbClr val="002060"/>
                </a:solidFill>
              </a:rPr>
              <a:t> </a:t>
            </a:r>
            <a:r>
              <a:rPr lang="en-US" sz="1600" dirty="0" err="1">
                <a:solidFill>
                  <a:srgbClr val="002060"/>
                </a:solidFill>
              </a:rPr>
              <a:t>atau</a:t>
            </a:r>
            <a:r>
              <a:rPr lang="en-US" sz="1600" dirty="0">
                <a:solidFill>
                  <a:srgbClr val="002060"/>
                </a:solidFill>
              </a:rPr>
              <a:t> </a:t>
            </a:r>
            <a:r>
              <a:rPr lang="en-US" sz="1600" dirty="0" err="1">
                <a:solidFill>
                  <a:srgbClr val="002060"/>
                </a:solidFill>
              </a:rPr>
              <a:t>Hukuman</a:t>
            </a:r>
            <a:r>
              <a:rPr lang="en-US" sz="1600" dirty="0">
                <a:solidFill>
                  <a:srgbClr val="002060"/>
                </a:solidFill>
              </a:rPr>
              <a:t> Lain yang </a:t>
            </a:r>
            <a:r>
              <a:rPr lang="en-US" sz="1600" dirty="0" err="1">
                <a:solidFill>
                  <a:srgbClr val="002060"/>
                </a:solidFill>
              </a:rPr>
              <a:t>Kejam</a:t>
            </a:r>
            <a:r>
              <a:rPr lang="en-US" sz="1600" dirty="0">
                <a:solidFill>
                  <a:srgbClr val="002060"/>
                </a:solidFill>
              </a:rPr>
              <a:t>, </a:t>
            </a:r>
            <a:r>
              <a:rPr lang="en-US" sz="1600" dirty="0" err="1">
                <a:solidFill>
                  <a:srgbClr val="002060"/>
                </a:solidFill>
              </a:rPr>
              <a:t>Tidak</a:t>
            </a:r>
            <a:r>
              <a:rPr lang="en-US" sz="1600" dirty="0">
                <a:solidFill>
                  <a:srgbClr val="002060"/>
                </a:solidFill>
              </a:rPr>
              <a:t> </a:t>
            </a:r>
            <a:r>
              <a:rPr lang="en-US" sz="1600" dirty="0" err="1">
                <a:solidFill>
                  <a:srgbClr val="002060"/>
                </a:solidFill>
              </a:rPr>
              <a:t>Manusiawi</a:t>
            </a:r>
            <a:r>
              <a:rPr lang="en-US" sz="1600" dirty="0">
                <a:solidFill>
                  <a:srgbClr val="002060"/>
                </a:solidFill>
              </a:rPr>
              <a:t> </a:t>
            </a:r>
            <a:r>
              <a:rPr lang="en-US" sz="1600" dirty="0" err="1">
                <a:solidFill>
                  <a:srgbClr val="002060"/>
                </a:solidFill>
              </a:rPr>
              <a:t>atau</a:t>
            </a:r>
            <a:r>
              <a:rPr lang="en-US" sz="1600" dirty="0">
                <a:solidFill>
                  <a:srgbClr val="002060"/>
                </a:solidFill>
              </a:rPr>
              <a:t> </a:t>
            </a:r>
            <a:r>
              <a:rPr lang="en-US" sz="1600" dirty="0" err="1">
                <a:solidFill>
                  <a:srgbClr val="002060"/>
                </a:solidFill>
              </a:rPr>
              <a:t>Merendahkan</a:t>
            </a:r>
            <a:r>
              <a:rPr lang="en-US" sz="1600" dirty="0">
                <a:solidFill>
                  <a:srgbClr val="002060"/>
                </a:solidFill>
              </a:rPr>
              <a:t> </a:t>
            </a:r>
            <a:r>
              <a:rPr lang="en-US" sz="1600" dirty="0" err="1">
                <a:solidFill>
                  <a:srgbClr val="002060"/>
                </a:solidFill>
              </a:rPr>
              <a:t>Martabat</a:t>
            </a:r>
            <a:r>
              <a:rPr lang="en-US" sz="1600" dirty="0">
                <a:solidFill>
                  <a:srgbClr val="002060"/>
                </a:solidFill>
              </a:rPr>
              <a:t> </a:t>
            </a:r>
            <a:r>
              <a:rPr lang="en-US" sz="1600" dirty="0" err="1">
                <a:solidFill>
                  <a:srgbClr val="002060"/>
                </a:solidFill>
              </a:rPr>
              <a:t>Manusia</a:t>
            </a:r>
            <a:r>
              <a:rPr lang="en-US" sz="1600" dirty="0">
                <a:solidFill>
                  <a:srgbClr val="002060"/>
                </a:solidFill>
              </a:rPr>
              <a:t> </a:t>
            </a:r>
          </a:p>
          <a:p>
            <a:pPr algn="just"/>
            <a:r>
              <a:rPr lang="en-US" sz="1600" dirty="0">
                <a:solidFill>
                  <a:srgbClr val="002060"/>
                </a:solidFill>
              </a:rPr>
              <a:t>UU No 29 </a:t>
            </a:r>
            <a:r>
              <a:rPr lang="en-US" sz="1600" dirty="0" err="1">
                <a:solidFill>
                  <a:srgbClr val="002060"/>
                </a:solidFill>
              </a:rPr>
              <a:t>Tahun</a:t>
            </a:r>
            <a:r>
              <a:rPr lang="en-US" sz="1600" dirty="0">
                <a:solidFill>
                  <a:srgbClr val="002060"/>
                </a:solidFill>
              </a:rPr>
              <a:t> 1999 </a:t>
            </a:r>
            <a:r>
              <a:rPr lang="en-US" sz="1600" dirty="0" err="1">
                <a:solidFill>
                  <a:srgbClr val="002060"/>
                </a:solidFill>
              </a:rPr>
              <a:t>Tentang</a:t>
            </a:r>
            <a:r>
              <a:rPr lang="en-US" sz="1600" dirty="0">
                <a:solidFill>
                  <a:srgbClr val="002060"/>
                </a:solidFill>
              </a:rPr>
              <a:t> </a:t>
            </a:r>
            <a:r>
              <a:rPr lang="en-US" sz="1600" dirty="0" err="1">
                <a:solidFill>
                  <a:srgbClr val="002060"/>
                </a:solidFill>
              </a:rPr>
              <a:t>Pengesahan</a:t>
            </a:r>
            <a:r>
              <a:rPr lang="en-US" sz="1600" dirty="0">
                <a:solidFill>
                  <a:srgbClr val="002060"/>
                </a:solidFill>
              </a:rPr>
              <a:t> </a:t>
            </a:r>
            <a:r>
              <a:rPr lang="en-US" sz="1600" dirty="0" err="1">
                <a:solidFill>
                  <a:srgbClr val="002060"/>
                </a:solidFill>
              </a:rPr>
              <a:t>Konvensi</a:t>
            </a:r>
            <a:r>
              <a:rPr lang="en-US" sz="1600" dirty="0">
                <a:solidFill>
                  <a:srgbClr val="002060"/>
                </a:solidFill>
              </a:rPr>
              <a:t> </a:t>
            </a:r>
            <a:r>
              <a:rPr lang="en-US" sz="1600" dirty="0" err="1">
                <a:solidFill>
                  <a:srgbClr val="002060"/>
                </a:solidFill>
              </a:rPr>
              <a:t>Mengenai</a:t>
            </a:r>
            <a:r>
              <a:rPr lang="en-US" sz="1600" dirty="0">
                <a:solidFill>
                  <a:srgbClr val="002060"/>
                </a:solidFill>
              </a:rPr>
              <a:t> </a:t>
            </a:r>
            <a:r>
              <a:rPr lang="en-US" sz="1600" dirty="0" err="1">
                <a:solidFill>
                  <a:srgbClr val="002060"/>
                </a:solidFill>
              </a:rPr>
              <a:t>Penghapusan</a:t>
            </a:r>
            <a:r>
              <a:rPr lang="en-US" sz="1600" dirty="0">
                <a:solidFill>
                  <a:srgbClr val="002060"/>
                </a:solidFill>
              </a:rPr>
              <a:t> </a:t>
            </a:r>
            <a:r>
              <a:rPr lang="en-US" sz="1600" dirty="0" err="1">
                <a:solidFill>
                  <a:srgbClr val="002060"/>
                </a:solidFill>
              </a:rPr>
              <a:t>Segala</a:t>
            </a:r>
            <a:r>
              <a:rPr lang="en-US" sz="1600" dirty="0">
                <a:solidFill>
                  <a:srgbClr val="002060"/>
                </a:solidFill>
              </a:rPr>
              <a:t> </a:t>
            </a:r>
            <a:r>
              <a:rPr lang="en-US" sz="1600" dirty="0" err="1">
                <a:solidFill>
                  <a:srgbClr val="002060"/>
                </a:solidFill>
              </a:rPr>
              <a:t>Bentuk</a:t>
            </a:r>
            <a:r>
              <a:rPr lang="en-US" sz="1600" dirty="0">
                <a:solidFill>
                  <a:srgbClr val="002060"/>
                </a:solidFill>
              </a:rPr>
              <a:t> </a:t>
            </a:r>
            <a:r>
              <a:rPr lang="en-US" sz="1600" dirty="0" err="1">
                <a:solidFill>
                  <a:srgbClr val="002060"/>
                </a:solidFill>
              </a:rPr>
              <a:t>Diskriminasi</a:t>
            </a:r>
            <a:r>
              <a:rPr lang="en-US" sz="1600" dirty="0">
                <a:solidFill>
                  <a:srgbClr val="002060"/>
                </a:solidFill>
              </a:rPr>
              <a:t> </a:t>
            </a:r>
            <a:r>
              <a:rPr lang="en-US" sz="1600" dirty="0" err="1">
                <a:solidFill>
                  <a:srgbClr val="002060"/>
                </a:solidFill>
              </a:rPr>
              <a:t>Rasial</a:t>
            </a:r>
            <a:endParaRPr lang="en-US" sz="1600" dirty="0">
              <a:solidFill>
                <a:srgbClr val="002060"/>
              </a:solidFill>
            </a:endParaRPr>
          </a:p>
          <a:p>
            <a:pPr algn="just"/>
            <a:r>
              <a:rPr lang="en-US" sz="1600" dirty="0">
                <a:solidFill>
                  <a:srgbClr val="002060"/>
                </a:solidFill>
              </a:rPr>
              <a:t>UU No 39 </a:t>
            </a:r>
            <a:r>
              <a:rPr lang="en-US" sz="1600" dirty="0" err="1">
                <a:solidFill>
                  <a:srgbClr val="002060"/>
                </a:solidFill>
              </a:rPr>
              <a:t>Tahun</a:t>
            </a:r>
            <a:r>
              <a:rPr lang="en-US" sz="1600" dirty="0">
                <a:solidFill>
                  <a:srgbClr val="002060"/>
                </a:solidFill>
              </a:rPr>
              <a:t> 1999 </a:t>
            </a:r>
            <a:r>
              <a:rPr lang="en-US" sz="1600" dirty="0" err="1">
                <a:solidFill>
                  <a:srgbClr val="002060"/>
                </a:solidFill>
              </a:rPr>
              <a:t>Tentang</a:t>
            </a:r>
            <a:r>
              <a:rPr lang="en-US" sz="1600" dirty="0">
                <a:solidFill>
                  <a:srgbClr val="002060"/>
                </a:solidFill>
              </a:rPr>
              <a:t> HAM</a:t>
            </a:r>
          </a:p>
          <a:p>
            <a:pPr algn="just"/>
            <a:r>
              <a:rPr lang="en-US" sz="1600" dirty="0">
                <a:solidFill>
                  <a:srgbClr val="002060"/>
                </a:solidFill>
              </a:rPr>
              <a:t>UU No 26 </a:t>
            </a:r>
            <a:r>
              <a:rPr lang="en-US" sz="1600" dirty="0" err="1">
                <a:solidFill>
                  <a:srgbClr val="002060"/>
                </a:solidFill>
              </a:rPr>
              <a:t>Tahun</a:t>
            </a:r>
            <a:r>
              <a:rPr lang="en-US" sz="1600" dirty="0">
                <a:solidFill>
                  <a:srgbClr val="002060"/>
                </a:solidFill>
              </a:rPr>
              <a:t> 2000 </a:t>
            </a:r>
            <a:r>
              <a:rPr lang="en-US" sz="1600" dirty="0" err="1">
                <a:solidFill>
                  <a:srgbClr val="002060"/>
                </a:solidFill>
              </a:rPr>
              <a:t>Tentang</a:t>
            </a:r>
            <a:r>
              <a:rPr lang="en-US" sz="1600" dirty="0">
                <a:solidFill>
                  <a:srgbClr val="002060"/>
                </a:solidFill>
              </a:rPr>
              <a:t> </a:t>
            </a:r>
            <a:r>
              <a:rPr lang="en-US" sz="1600" dirty="0" err="1">
                <a:solidFill>
                  <a:srgbClr val="002060"/>
                </a:solidFill>
              </a:rPr>
              <a:t>Pengadilan</a:t>
            </a:r>
            <a:r>
              <a:rPr lang="en-US" sz="1600" dirty="0">
                <a:solidFill>
                  <a:srgbClr val="002060"/>
                </a:solidFill>
              </a:rPr>
              <a:t> HAM </a:t>
            </a:r>
          </a:p>
          <a:p>
            <a:pPr algn="just"/>
            <a:r>
              <a:rPr lang="en-US" sz="1600" dirty="0">
                <a:solidFill>
                  <a:srgbClr val="002060"/>
                </a:solidFill>
              </a:rPr>
              <a:t>UU No 11 </a:t>
            </a:r>
            <a:r>
              <a:rPr lang="en-US" sz="1600" dirty="0" err="1">
                <a:solidFill>
                  <a:srgbClr val="002060"/>
                </a:solidFill>
              </a:rPr>
              <a:t>Tahun</a:t>
            </a:r>
            <a:r>
              <a:rPr lang="en-US" sz="1600" dirty="0">
                <a:solidFill>
                  <a:srgbClr val="002060"/>
                </a:solidFill>
              </a:rPr>
              <a:t> 2005 </a:t>
            </a:r>
            <a:r>
              <a:rPr lang="en-US" sz="1600" dirty="0" err="1">
                <a:solidFill>
                  <a:srgbClr val="002060"/>
                </a:solidFill>
              </a:rPr>
              <a:t>Tentang</a:t>
            </a:r>
            <a:r>
              <a:rPr lang="en-US" sz="1600" dirty="0">
                <a:solidFill>
                  <a:srgbClr val="002060"/>
                </a:solidFill>
              </a:rPr>
              <a:t> </a:t>
            </a:r>
            <a:r>
              <a:rPr lang="en-US" sz="1600" dirty="0" err="1">
                <a:solidFill>
                  <a:srgbClr val="002060"/>
                </a:solidFill>
              </a:rPr>
              <a:t>Pengesahan</a:t>
            </a:r>
            <a:r>
              <a:rPr lang="en-US" sz="1600" dirty="0">
                <a:solidFill>
                  <a:srgbClr val="002060"/>
                </a:solidFill>
              </a:rPr>
              <a:t> </a:t>
            </a:r>
            <a:r>
              <a:rPr lang="en-US" sz="1600" dirty="0" err="1">
                <a:solidFill>
                  <a:srgbClr val="002060"/>
                </a:solidFill>
              </a:rPr>
              <a:t>Konvensi</a:t>
            </a:r>
            <a:r>
              <a:rPr lang="en-US" sz="1600" dirty="0">
                <a:solidFill>
                  <a:srgbClr val="002060"/>
                </a:solidFill>
              </a:rPr>
              <a:t> </a:t>
            </a:r>
            <a:r>
              <a:rPr lang="en-US" sz="1600" dirty="0" err="1">
                <a:solidFill>
                  <a:srgbClr val="002060"/>
                </a:solidFill>
              </a:rPr>
              <a:t>mengenai</a:t>
            </a:r>
            <a:r>
              <a:rPr lang="en-US" sz="1600" dirty="0">
                <a:solidFill>
                  <a:srgbClr val="002060"/>
                </a:solidFill>
              </a:rPr>
              <a:t> </a:t>
            </a:r>
            <a:r>
              <a:rPr lang="en-US" sz="1600" dirty="0" err="1">
                <a:solidFill>
                  <a:srgbClr val="002060"/>
                </a:solidFill>
              </a:rPr>
              <a:t>Hak</a:t>
            </a:r>
            <a:r>
              <a:rPr lang="en-US" sz="1600" dirty="0">
                <a:solidFill>
                  <a:srgbClr val="002060"/>
                </a:solidFill>
              </a:rPr>
              <a:t> </a:t>
            </a:r>
            <a:r>
              <a:rPr lang="en-US" sz="1600" dirty="0" err="1">
                <a:solidFill>
                  <a:srgbClr val="002060"/>
                </a:solidFill>
              </a:rPr>
              <a:t>Ekosob</a:t>
            </a:r>
            <a:endParaRPr lang="en-US" sz="1600" dirty="0">
              <a:solidFill>
                <a:srgbClr val="002060"/>
              </a:solidFill>
            </a:endParaRPr>
          </a:p>
          <a:p>
            <a:pPr algn="just"/>
            <a:r>
              <a:rPr lang="en-US" sz="1600" dirty="0">
                <a:solidFill>
                  <a:srgbClr val="002060"/>
                </a:solidFill>
              </a:rPr>
              <a:t>UU No 12 </a:t>
            </a:r>
            <a:r>
              <a:rPr lang="en-US" sz="1600" dirty="0" err="1">
                <a:solidFill>
                  <a:srgbClr val="002060"/>
                </a:solidFill>
              </a:rPr>
              <a:t>Tahun</a:t>
            </a:r>
            <a:r>
              <a:rPr lang="en-US" sz="1600" dirty="0">
                <a:solidFill>
                  <a:srgbClr val="002060"/>
                </a:solidFill>
              </a:rPr>
              <a:t> 2005 </a:t>
            </a:r>
            <a:r>
              <a:rPr lang="en-US" sz="1600" dirty="0" err="1">
                <a:solidFill>
                  <a:srgbClr val="002060"/>
                </a:solidFill>
              </a:rPr>
              <a:t>Tentang</a:t>
            </a:r>
            <a:r>
              <a:rPr lang="en-US" sz="1600" dirty="0">
                <a:solidFill>
                  <a:srgbClr val="002060"/>
                </a:solidFill>
              </a:rPr>
              <a:t> </a:t>
            </a:r>
            <a:r>
              <a:rPr lang="en-US" sz="1600" dirty="0" err="1">
                <a:solidFill>
                  <a:srgbClr val="002060"/>
                </a:solidFill>
              </a:rPr>
              <a:t>Pengesahan</a:t>
            </a:r>
            <a:r>
              <a:rPr lang="en-US" sz="1600" dirty="0">
                <a:solidFill>
                  <a:srgbClr val="002060"/>
                </a:solidFill>
              </a:rPr>
              <a:t> </a:t>
            </a:r>
            <a:r>
              <a:rPr lang="en-US" sz="1600" dirty="0" err="1">
                <a:solidFill>
                  <a:srgbClr val="002060"/>
                </a:solidFill>
              </a:rPr>
              <a:t>Konvensi</a:t>
            </a:r>
            <a:r>
              <a:rPr lang="en-US" sz="1600" dirty="0">
                <a:solidFill>
                  <a:srgbClr val="002060"/>
                </a:solidFill>
              </a:rPr>
              <a:t> </a:t>
            </a:r>
            <a:r>
              <a:rPr lang="en-US" sz="1600" dirty="0" err="1">
                <a:solidFill>
                  <a:srgbClr val="002060"/>
                </a:solidFill>
              </a:rPr>
              <a:t>mengenai</a:t>
            </a:r>
            <a:r>
              <a:rPr lang="en-US" sz="1600" dirty="0">
                <a:solidFill>
                  <a:srgbClr val="002060"/>
                </a:solidFill>
              </a:rPr>
              <a:t> </a:t>
            </a:r>
            <a:r>
              <a:rPr lang="en-US" sz="1600" dirty="0" err="1">
                <a:solidFill>
                  <a:srgbClr val="002060"/>
                </a:solidFill>
              </a:rPr>
              <a:t>Hak</a:t>
            </a:r>
            <a:r>
              <a:rPr lang="en-US" sz="1600" dirty="0">
                <a:solidFill>
                  <a:srgbClr val="002060"/>
                </a:solidFill>
              </a:rPr>
              <a:t> </a:t>
            </a:r>
            <a:r>
              <a:rPr lang="en-US" sz="1600" dirty="0" err="1">
                <a:solidFill>
                  <a:srgbClr val="002060"/>
                </a:solidFill>
              </a:rPr>
              <a:t>Sipil</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Politik</a:t>
            </a:r>
            <a:endParaRPr lang="en-US" sz="1600" dirty="0">
              <a:solidFill>
                <a:srgbClr val="002060"/>
              </a:solidFill>
            </a:endParaRPr>
          </a:p>
          <a:p>
            <a:pPr algn="just"/>
            <a:r>
              <a:rPr lang="en-US" sz="1600" dirty="0">
                <a:solidFill>
                  <a:srgbClr val="002060"/>
                </a:solidFill>
              </a:rPr>
              <a:t>UU No 13 </a:t>
            </a:r>
            <a:r>
              <a:rPr lang="en-US" sz="1600" dirty="0" err="1">
                <a:solidFill>
                  <a:srgbClr val="002060"/>
                </a:solidFill>
              </a:rPr>
              <a:t>Tahun</a:t>
            </a:r>
            <a:r>
              <a:rPr lang="en-US" sz="1600" dirty="0">
                <a:solidFill>
                  <a:srgbClr val="002060"/>
                </a:solidFill>
              </a:rPr>
              <a:t> 2006 </a:t>
            </a:r>
            <a:r>
              <a:rPr lang="en-US" sz="1600" dirty="0" err="1">
                <a:solidFill>
                  <a:srgbClr val="002060"/>
                </a:solidFill>
              </a:rPr>
              <a:t>tentang</a:t>
            </a:r>
            <a:r>
              <a:rPr lang="en-US" sz="1600" dirty="0">
                <a:solidFill>
                  <a:srgbClr val="002060"/>
                </a:solidFill>
              </a:rPr>
              <a:t> </a:t>
            </a:r>
            <a:r>
              <a:rPr lang="en-US" sz="1600" dirty="0" err="1">
                <a:solidFill>
                  <a:srgbClr val="002060"/>
                </a:solidFill>
              </a:rPr>
              <a:t>Perlindungan</a:t>
            </a:r>
            <a:r>
              <a:rPr lang="en-US" sz="1600" dirty="0">
                <a:solidFill>
                  <a:srgbClr val="002060"/>
                </a:solidFill>
              </a:rPr>
              <a:t> </a:t>
            </a:r>
            <a:r>
              <a:rPr lang="en-US" sz="1600" dirty="0" err="1">
                <a:solidFill>
                  <a:srgbClr val="002060"/>
                </a:solidFill>
              </a:rPr>
              <a:t>Saksi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Korban</a:t>
            </a:r>
            <a:r>
              <a:rPr lang="en-US" sz="1600" dirty="0">
                <a:solidFill>
                  <a:srgbClr val="002060"/>
                </a:solidFill>
              </a:rPr>
              <a:t> </a:t>
            </a:r>
          </a:p>
          <a:p>
            <a:pPr algn="just"/>
            <a:r>
              <a:rPr lang="en-US" sz="1600" dirty="0">
                <a:solidFill>
                  <a:srgbClr val="002060"/>
                </a:solidFill>
              </a:rPr>
              <a:t>UU No  31 </a:t>
            </a:r>
            <a:r>
              <a:rPr lang="en-US" sz="1600" dirty="0" err="1">
                <a:solidFill>
                  <a:srgbClr val="002060"/>
                </a:solidFill>
              </a:rPr>
              <a:t>Tahun</a:t>
            </a:r>
            <a:r>
              <a:rPr lang="en-US" sz="1600" dirty="0">
                <a:solidFill>
                  <a:srgbClr val="002060"/>
                </a:solidFill>
              </a:rPr>
              <a:t> 2014 </a:t>
            </a:r>
            <a:r>
              <a:rPr lang="en-US" sz="1600" dirty="0" err="1">
                <a:solidFill>
                  <a:srgbClr val="002060"/>
                </a:solidFill>
              </a:rPr>
              <a:t>Tentang</a:t>
            </a:r>
            <a:r>
              <a:rPr lang="en-US" sz="1600" dirty="0">
                <a:solidFill>
                  <a:srgbClr val="002060"/>
                </a:solidFill>
              </a:rPr>
              <a:t> </a:t>
            </a:r>
            <a:r>
              <a:rPr lang="en-US" sz="1600" dirty="0" err="1">
                <a:solidFill>
                  <a:srgbClr val="002060"/>
                </a:solidFill>
              </a:rPr>
              <a:t>Perubahan</a:t>
            </a:r>
            <a:r>
              <a:rPr lang="en-US" sz="1600" dirty="0">
                <a:solidFill>
                  <a:srgbClr val="002060"/>
                </a:solidFill>
              </a:rPr>
              <a:t> </a:t>
            </a:r>
            <a:r>
              <a:rPr lang="en-US" sz="1600" dirty="0" err="1">
                <a:solidFill>
                  <a:srgbClr val="002060"/>
                </a:solidFill>
              </a:rPr>
              <a:t>Atas</a:t>
            </a:r>
            <a:r>
              <a:rPr lang="en-US" sz="1600" dirty="0">
                <a:solidFill>
                  <a:srgbClr val="002060"/>
                </a:solidFill>
              </a:rPr>
              <a:t> </a:t>
            </a:r>
            <a:r>
              <a:rPr lang="en-US" sz="1600" dirty="0" err="1">
                <a:solidFill>
                  <a:srgbClr val="002060"/>
                </a:solidFill>
              </a:rPr>
              <a:t>Undang-undang</a:t>
            </a:r>
            <a:r>
              <a:rPr lang="en-US" sz="1600" dirty="0">
                <a:solidFill>
                  <a:srgbClr val="002060"/>
                </a:solidFill>
              </a:rPr>
              <a:t> </a:t>
            </a:r>
            <a:r>
              <a:rPr lang="en-US" sz="1600" dirty="0" err="1">
                <a:solidFill>
                  <a:srgbClr val="002060"/>
                </a:solidFill>
              </a:rPr>
              <a:t>Nomor</a:t>
            </a:r>
            <a:r>
              <a:rPr lang="en-US" sz="1600" dirty="0">
                <a:solidFill>
                  <a:srgbClr val="002060"/>
                </a:solidFill>
              </a:rPr>
              <a:t> 13 </a:t>
            </a:r>
            <a:r>
              <a:rPr lang="en-US" sz="1600" dirty="0" err="1">
                <a:solidFill>
                  <a:srgbClr val="002060"/>
                </a:solidFill>
              </a:rPr>
              <a:t>Tahun</a:t>
            </a:r>
            <a:r>
              <a:rPr lang="en-US" sz="1600" dirty="0">
                <a:solidFill>
                  <a:srgbClr val="002060"/>
                </a:solidFill>
              </a:rPr>
              <a:t> 2006 </a:t>
            </a:r>
            <a:r>
              <a:rPr lang="en-US" sz="1600" dirty="0" err="1">
                <a:solidFill>
                  <a:srgbClr val="002060"/>
                </a:solidFill>
              </a:rPr>
              <a:t>Tentang</a:t>
            </a:r>
            <a:r>
              <a:rPr lang="en-US" sz="1600" dirty="0">
                <a:solidFill>
                  <a:srgbClr val="002060"/>
                </a:solidFill>
              </a:rPr>
              <a:t> </a:t>
            </a:r>
            <a:r>
              <a:rPr lang="en-US" sz="1600" dirty="0" err="1">
                <a:solidFill>
                  <a:srgbClr val="002060"/>
                </a:solidFill>
              </a:rPr>
              <a:t>Perlindungan</a:t>
            </a:r>
            <a:r>
              <a:rPr lang="en-US" sz="1600" dirty="0">
                <a:solidFill>
                  <a:srgbClr val="002060"/>
                </a:solidFill>
              </a:rPr>
              <a:t> </a:t>
            </a:r>
            <a:r>
              <a:rPr lang="en-US" sz="1600" dirty="0" err="1">
                <a:solidFill>
                  <a:srgbClr val="002060"/>
                </a:solidFill>
              </a:rPr>
              <a:t>Saksi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Korban</a:t>
            </a:r>
            <a:endParaRPr lang="en-US" sz="1600" dirty="0">
              <a:solidFill>
                <a:srgbClr val="002060"/>
              </a:solidFill>
            </a:endParaRPr>
          </a:p>
          <a:p>
            <a:pPr algn="just"/>
            <a:r>
              <a:rPr lang="en-US" sz="1600" dirty="0">
                <a:solidFill>
                  <a:srgbClr val="002060"/>
                </a:solidFill>
              </a:rPr>
              <a:t>PP No 3 </a:t>
            </a:r>
            <a:r>
              <a:rPr lang="en-US" sz="1600" dirty="0" err="1">
                <a:solidFill>
                  <a:srgbClr val="002060"/>
                </a:solidFill>
              </a:rPr>
              <a:t>Tahun</a:t>
            </a:r>
            <a:r>
              <a:rPr lang="en-US" sz="1600" dirty="0">
                <a:solidFill>
                  <a:srgbClr val="002060"/>
                </a:solidFill>
              </a:rPr>
              <a:t> 2002 </a:t>
            </a:r>
            <a:r>
              <a:rPr lang="en-US" sz="1600" dirty="0" err="1">
                <a:solidFill>
                  <a:srgbClr val="002060"/>
                </a:solidFill>
              </a:rPr>
              <a:t>Ttg</a:t>
            </a:r>
            <a:r>
              <a:rPr lang="en-US" sz="1600" dirty="0">
                <a:solidFill>
                  <a:srgbClr val="002060"/>
                </a:solidFill>
              </a:rPr>
              <a:t> </a:t>
            </a:r>
            <a:r>
              <a:rPr lang="en-US" sz="1600" dirty="0" err="1">
                <a:solidFill>
                  <a:srgbClr val="002060"/>
                </a:solidFill>
              </a:rPr>
              <a:t>Kompensasi</a:t>
            </a:r>
            <a:r>
              <a:rPr lang="en-US" sz="1600" dirty="0">
                <a:solidFill>
                  <a:srgbClr val="002060"/>
                </a:solidFill>
              </a:rPr>
              <a:t>, </a:t>
            </a:r>
            <a:r>
              <a:rPr lang="en-US" sz="1600" dirty="0" err="1">
                <a:solidFill>
                  <a:srgbClr val="002060"/>
                </a:solidFill>
              </a:rPr>
              <a:t>Restitusi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Rehabilitasi</a:t>
            </a:r>
            <a:r>
              <a:rPr lang="en-US" sz="1600" dirty="0">
                <a:solidFill>
                  <a:srgbClr val="002060"/>
                </a:solidFill>
              </a:rPr>
              <a:t> </a:t>
            </a:r>
            <a:r>
              <a:rPr lang="en-US" sz="1600" dirty="0" err="1">
                <a:solidFill>
                  <a:srgbClr val="002060"/>
                </a:solidFill>
              </a:rPr>
              <a:t>terhadap</a:t>
            </a:r>
            <a:r>
              <a:rPr lang="en-US" sz="1600" dirty="0">
                <a:solidFill>
                  <a:srgbClr val="002060"/>
                </a:solidFill>
              </a:rPr>
              <a:t> </a:t>
            </a:r>
            <a:r>
              <a:rPr lang="en-US" sz="1600" dirty="0" err="1">
                <a:solidFill>
                  <a:srgbClr val="002060"/>
                </a:solidFill>
              </a:rPr>
              <a:t>korban</a:t>
            </a:r>
            <a:r>
              <a:rPr lang="en-US" sz="1600" dirty="0">
                <a:solidFill>
                  <a:srgbClr val="002060"/>
                </a:solidFill>
              </a:rPr>
              <a:t> </a:t>
            </a:r>
            <a:r>
              <a:rPr lang="en-US" sz="1600" dirty="0" err="1">
                <a:solidFill>
                  <a:srgbClr val="002060"/>
                </a:solidFill>
              </a:rPr>
              <a:t>pelanggaran</a:t>
            </a:r>
            <a:r>
              <a:rPr lang="en-US" sz="1600" dirty="0">
                <a:solidFill>
                  <a:srgbClr val="002060"/>
                </a:solidFill>
              </a:rPr>
              <a:t> </a:t>
            </a:r>
            <a:r>
              <a:rPr lang="en-US" sz="1600" dirty="0" err="1">
                <a:solidFill>
                  <a:srgbClr val="002060"/>
                </a:solidFill>
              </a:rPr>
              <a:t>hak</a:t>
            </a:r>
            <a:r>
              <a:rPr lang="en-US" sz="1600" dirty="0">
                <a:solidFill>
                  <a:srgbClr val="002060"/>
                </a:solidFill>
              </a:rPr>
              <a:t> </a:t>
            </a:r>
            <a:r>
              <a:rPr lang="en-US" sz="1600" dirty="0" err="1">
                <a:solidFill>
                  <a:srgbClr val="002060"/>
                </a:solidFill>
              </a:rPr>
              <a:t>asasi</a:t>
            </a:r>
            <a:r>
              <a:rPr lang="en-US" sz="1600" dirty="0">
                <a:solidFill>
                  <a:srgbClr val="002060"/>
                </a:solidFill>
              </a:rPr>
              <a:t> </a:t>
            </a:r>
            <a:r>
              <a:rPr lang="en-US" sz="1600" dirty="0" err="1">
                <a:solidFill>
                  <a:srgbClr val="002060"/>
                </a:solidFill>
              </a:rPr>
              <a:t>manusia</a:t>
            </a:r>
            <a:r>
              <a:rPr lang="en-US" sz="1600" dirty="0">
                <a:solidFill>
                  <a:srgbClr val="002060"/>
                </a:solidFill>
              </a:rPr>
              <a:t> yang </a:t>
            </a:r>
            <a:r>
              <a:rPr lang="en-US" sz="1600" dirty="0" err="1">
                <a:solidFill>
                  <a:srgbClr val="002060"/>
                </a:solidFill>
              </a:rPr>
              <a:t>berat</a:t>
            </a:r>
            <a:endParaRPr lang="en-US" sz="1600" dirty="0">
              <a:solidFill>
                <a:srgbClr val="002060"/>
              </a:solidFill>
            </a:endParaRPr>
          </a:p>
          <a:p>
            <a:pPr algn="just"/>
            <a:r>
              <a:rPr lang="en-US" sz="1600" dirty="0">
                <a:solidFill>
                  <a:srgbClr val="002060"/>
                </a:solidFill>
              </a:rPr>
              <a:t>PP No 7 </a:t>
            </a:r>
            <a:r>
              <a:rPr lang="en-US" sz="1600" dirty="0" err="1">
                <a:solidFill>
                  <a:srgbClr val="002060"/>
                </a:solidFill>
              </a:rPr>
              <a:t>tahun</a:t>
            </a:r>
            <a:r>
              <a:rPr lang="en-US" sz="1600" dirty="0">
                <a:solidFill>
                  <a:srgbClr val="002060"/>
                </a:solidFill>
              </a:rPr>
              <a:t> 2018 </a:t>
            </a:r>
            <a:r>
              <a:rPr lang="en-US" sz="1600" dirty="0" err="1">
                <a:solidFill>
                  <a:srgbClr val="002060"/>
                </a:solidFill>
              </a:rPr>
              <a:t>Tentang</a:t>
            </a:r>
            <a:r>
              <a:rPr lang="en-US" sz="1600" dirty="0">
                <a:solidFill>
                  <a:srgbClr val="002060"/>
                </a:solidFill>
              </a:rPr>
              <a:t> </a:t>
            </a:r>
            <a:r>
              <a:rPr lang="en-US" sz="1600" dirty="0" err="1">
                <a:solidFill>
                  <a:srgbClr val="002060"/>
                </a:solidFill>
              </a:rPr>
              <a:t>Pemberian</a:t>
            </a:r>
            <a:r>
              <a:rPr lang="en-US" sz="1600" dirty="0">
                <a:solidFill>
                  <a:srgbClr val="002060"/>
                </a:solidFill>
              </a:rPr>
              <a:t> </a:t>
            </a:r>
            <a:r>
              <a:rPr lang="en-US" sz="1600" dirty="0" err="1">
                <a:solidFill>
                  <a:srgbClr val="002060"/>
                </a:solidFill>
              </a:rPr>
              <a:t>Kompensasi</a:t>
            </a:r>
            <a:r>
              <a:rPr lang="en-US" sz="1600" dirty="0">
                <a:solidFill>
                  <a:srgbClr val="002060"/>
                </a:solidFill>
              </a:rPr>
              <a:t>, </a:t>
            </a:r>
            <a:r>
              <a:rPr lang="en-US" sz="1600" dirty="0" err="1">
                <a:solidFill>
                  <a:srgbClr val="002060"/>
                </a:solidFill>
              </a:rPr>
              <a:t>Restitusi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Bantuan</a:t>
            </a:r>
            <a:r>
              <a:rPr lang="en-US" sz="1600" dirty="0">
                <a:solidFill>
                  <a:srgbClr val="002060"/>
                </a:solidFill>
              </a:rPr>
              <a:t> </a:t>
            </a:r>
            <a:r>
              <a:rPr lang="en-US" sz="1600" dirty="0" err="1">
                <a:solidFill>
                  <a:srgbClr val="002060"/>
                </a:solidFill>
              </a:rPr>
              <a:t>kepada</a:t>
            </a:r>
            <a:r>
              <a:rPr lang="en-US" sz="1600" dirty="0">
                <a:solidFill>
                  <a:srgbClr val="002060"/>
                </a:solidFill>
              </a:rPr>
              <a:t> </a:t>
            </a:r>
            <a:r>
              <a:rPr lang="en-US" sz="1600" dirty="0" err="1">
                <a:solidFill>
                  <a:srgbClr val="002060"/>
                </a:solidFill>
              </a:rPr>
              <a:t>saksi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korban</a:t>
            </a:r>
            <a:endParaRPr lang="en-US" sz="1600" dirty="0">
              <a:solidFill>
                <a:srgbClr val="002060"/>
              </a:solidFill>
            </a:endParaRPr>
          </a:p>
          <a:p>
            <a:pPr algn="just"/>
            <a:r>
              <a:rPr lang="en-US" sz="1600" dirty="0">
                <a:solidFill>
                  <a:srgbClr val="002060"/>
                </a:solidFill>
              </a:rPr>
              <a:t>PP No 35 </a:t>
            </a:r>
            <a:r>
              <a:rPr lang="en-US" sz="1600" dirty="0" err="1">
                <a:solidFill>
                  <a:srgbClr val="002060"/>
                </a:solidFill>
              </a:rPr>
              <a:t>Tahun</a:t>
            </a:r>
            <a:r>
              <a:rPr lang="en-US" sz="1600" dirty="0">
                <a:solidFill>
                  <a:srgbClr val="002060"/>
                </a:solidFill>
              </a:rPr>
              <a:t> 2020 </a:t>
            </a:r>
            <a:r>
              <a:rPr lang="en-US" sz="1600" dirty="0" err="1">
                <a:solidFill>
                  <a:srgbClr val="002060"/>
                </a:solidFill>
              </a:rPr>
              <a:t>Tentang</a:t>
            </a:r>
            <a:r>
              <a:rPr lang="en-US" sz="1600" dirty="0">
                <a:solidFill>
                  <a:srgbClr val="002060"/>
                </a:solidFill>
              </a:rPr>
              <a:t> </a:t>
            </a:r>
            <a:r>
              <a:rPr lang="en-US" sz="1600" dirty="0" err="1">
                <a:solidFill>
                  <a:srgbClr val="002060"/>
                </a:solidFill>
              </a:rPr>
              <a:t>perubahan</a:t>
            </a:r>
            <a:r>
              <a:rPr lang="en-US" sz="1600" dirty="0">
                <a:solidFill>
                  <a:srgbClr val="002060"/>
                </a:solidFill>
              </a:rPr>
              <a:t> </a:t>
            </a:r>
            <a:r>
              <a:rPr lang="en-US" sz="1600" dirty="0" err="1">
                <a:solidFill>
                  <a:srgbClr val="002060"/>
                </a:solidFill>
              </a:rPr>
              <a:t>atas</a:t>
            </a:r>
            <a:r>
              <a:rPr lang="en-US" sz="1600" dirty="0">
                <a:solidFill>
                  <a:srgbClr val="002060"/>
                </a:solidFill>
              </a:rPr>
              <a:t> </a:t>
            </a:r>
            <a:r>
              <a:rPr lang="en-US" sz="1600" dirty="0" err="1">
                <a:solidFill>
                  <a:srgbClr val="002060"/>
                </a:solidFill>
              </a:rPr>
              <a:t>peraturan</a:t>
            </a:r>
            <a:r>
              <a:rPr lang="en-US" sz="1600" dirty="0">
                <a:solidFill>
                  <a:srgbClr val="002060"/>
                </a:solidFill>
              </a:rPr>
              <a:t> </a:t>
            </a:r>
            <a:r>
              <a:rPr lang="en-US" sz="1600" dirty="0" err="1">
                <a:solidFill>
                  <a:srgbClr val="002060"/>
                </a:solidFill>
              </a:rPr>
              <a:t>pemerintah</a:t>
            </a:r>
            <a:r>
              <a:rPr lang="en-US" sz="1600" dirty="0">
                <a:solidFill>
                  <a:srgbClr val="002060"/>
                </a:solidFill>
              </a:rPr>
              <a:t> </a:t>
            </a:r>
            <a:r>
              <a:rPr lang="en-US" sz="1600" dirty="0" err="1">
                <a:solidFill>
                  <a:srgbClr val="002060"/>
                </a:solidFill>
              </a:rPr>
              <a:t>nomor</a:t>
            </a:r>
            <a:r>
              <a:rPr lang="en-US" sz="1600" dirty="0">
                <a:solidFill>
                  <a:srgbClr val="002060"/>
                </a:solidFill>
              </a:rPr>
              <a:t> 7 </a:t>
            </a:r>
            <a:r>
              <a:rPr lang="en-US" sz="1600" dirty="0" err="1">
                <a:solidFill>
                  <a:srgbClr val="002060"/>
                </a:solidFill>
              </a:rPr>
              <a:t>tahun</a:t>
            </a:r>
            <a:r>
              <a:rPr lang="en-US" sz="1600" dirty="0">
                <a:solidFill>
                  <a:srgbClr val="002060"/>
                </a:solidFill>
              </a:rPr>
              <a:t> 2oi8 </a:t>
            </a:r>
            <a:r>
              <a:rPr lang="en-US" sz="1600" dirty="0" err="1">
                <a:solidFill>
                  <a:srgbClr val="002060"/>
                </a:solidFill>
              </a:rPr>
              <a:t>tentang</a:t>
            </a:r>
            <a:r>
              <a:rPr lang="en-US" sz="1600" dirty="0">
                <a:solidFill>
                  <a:srgbClr val="002060"/>
                </a:solidFill>
              </a:rPr>
              <a:t> </a:t>
            </a:r>
            <a:r>
              <a:rPr lang="en-US" sz="1600" dirty="0" err="1">
                <a:solidFill>
                  <a:srgbClr val="002060"/>
                </a:solidFill>
              </a:rPr>
              <a:t>pemberian</a:t>
            </a:r>
            <a:r>
              <a:rPr lang="en-US" sz="1600" dirty="0">
                <a:solidFill>
                  <a:srgbClr val="002060"/>
                </a:solidFill>
              </a:rPr>
              <a:t> </a:t>
            </a:r>
            <a:r>
              <a:rPr lang="en-US" sz="1600" dirty="0" err="1">
                <a:solidFill>
                  <a:srgbClr val="002060"/>
                </a:solidFill>
              </a:rPr>
              <a:t>kompensasi</a:t>
            </a:r>
            <a:r>
              <a:rPr lang="en-US" sz="1600" dirty="0">
                <a:solidFill>
                  <a:srgbClr val="002060"/>
                </a:solidFill>
              </a:rPr>
              <a:t>, </a:t>
            </a:r>
            <a:r>
              <a:rPr lang="en-US" sz="1600" dirty="0" err="1">
                <a:solidFill>
                  <a:srgbClr val="002060"/>
                </a:solidFill>
              </a:rPr>
              <a:t>restitusi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bantuan</a:t>
            </a:r>
            <a:r>
              <a:rPr lang="en-US" sz="1600" dirty="0">
                <a:solidFill>
                  <a:srgbClr val="002060"/>
                </a:solidFill>
              </a:rPr>
              <a:t> </a:t>
            </a:r>
            <a:r>
              <a:rPr lang="en-US" sz="1600" dirty="0" err="1">
                <a:solidFill>
                  <a:srgbClr val="002060"/>
                </a:solidFill>
              </a:rPr>
              <a:t>kepada</a:t>
            </a:r>
            <a:r>
              <a:rPr lang="en-US" sz="1600" dirty="0">
                <a:solidFill>
                  <a:srgbClr val="002060"/>
                </a:solidFill>
              </a:rPr>
              <a:t> </a:t>
            </a:r>
            <a:r>
              <a:rPr lang="en-US" sz="1600" dirty="0" err="1">
                <a:solidFill>
                  <a:srgbClr val="002060"/>
                </a:solidFill>
              </a:rPr>
              <a:t>saksi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smtClean="0">
                <a:solidFill>
                  <a:srgbClr val="002060"/>
                </a:solidFill>
              </a:rPr>
              <a:t>korban</a:t>
            </a:r>
            <a:endParaRPr lang="en-US" sz="1600" dirty="0">
              <a:solidFill>
                <a:srgbClr val="002060"/>
              </a:solidFill>
            </a:endParaRPr>
          </a:p>
        </p:txBody>
      </p:sp>
    </p:spTree>
    <p:extLst>
      <p:ext uri="{BB962C8B-B14F-4D97-AF65-F5344CB8AC3E}">
        <p14:creationId xmlns:p14="http://schemas.microsoft.com/office/powerpoint/2010/main" val="79876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577" y="964544"/>
            <a:ext cx="8734119" cy="252376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r>
              <a:rPr lang="id-ID" sz="2000" b="1" dirty="0" smtClean="0">
                <a:solidFill>
                  <a:schemeClr val="tx1"/>
                </a:solidFill>
              </a:rPr>
              <a:t>M</a:t>
            </a:r>
            <a:r>
              <a:rPr lang="id-ID" sz="2000" dirty="0" smtClean="0"/>
              <a:t>erupakan “Pengadilan Khusus” </a:t>
            </a:r>
            <a:r>
              <a:rPr lang="id-ID" sz="2000" dirty="0"/>
              <a:t>yang diberi kewenangan mengadili perkara </a:t>
            </a:r>
            <a:r>
              <a:rPr lang="id-ID" sz="2000" dirty="0" smtClean="0"/>
              <a:t>“Pelanggaran </a:t>
            </a:r>
            <a:r>
              <a:rPr lang="id-ID" sz="2000" dirty="0"/>
              <a:t>HAM yang berat”. </a:t>
            </a:r>
            <a:endParaRPr lang="id-ID" sz="2000" dirty="0" smtClean="0"/>
          </a:p>
          <a:p>
            <a:pPr lvl="0" algn="just"/>
            <a:r>
              <a:rPr lang="id-ID" sz="2000" dirty="0" smtClean="0"/>
              <a:t>Pembentukan </a:t>
            </a:r>
            <a:r>
              <a:rPr lang="id-ID" sz="2000" dirty="0"/>
              <a:t>Pengadilan HAM merupakan amanat Pasal 104 ayat (1) UU No. 39 Tahun 1999 tentang HAM. </a:t>
            </a:r>
            <a:endParaRPr lang="id-ID" sz="2000" dirty="0" smtClean="0"/>
          </a:p>
          <a:p>
            <a:pPr lvl="0" algn="just"/>
            <a:r>
              <a:rPr lang="id-ID" sz="2000" dirty="0" smtClean="0"/>
              <a:t>Pembentukan </a:t>
            </a:r>
            <a:r>
              <a:rPr lang="id-ID" sz="2000" dirty="0"/>
              <a:t>Pengadilan HAM pernah diupayakan dengan PERPPU No. 1 Tahun 1999 tentang Pengadilan HAM, tapi tidak disetujui DPR menjadi UU. </a:t>
            </a:r>
            <a:endParaRPr lang="id-ID" sz="2000" dirty="0" smtClean="0"/>
          </a:p>
          <a:p>
            <a:pPr lvl="0" algn="just"/>
            <a:r>
              <a:rPr lang="id-ID" sz="2000" dirty="0" smtClean="0"/>
              <a:t>DPR </a:t>
            </a:r>
            <a:r>
              <a:rPr lang="id-ID" sz="2000" dirty="0"/>
              <a:t>kemudian membentuk UU No. 26 Tahun 2000 </a:t>
            </a:r>
            <a:r>
              <a:rPr lang="id-ID" sz="2000" dirty="0" smtClean="0"/>
              <a:t>Tentang </a:t>
            </a:r>
            <a:r>
              <a:rPr lang="id-ID" sz="2000" dirty="0"/>
              <a:t>Pengadilan HAM.</a:t>
            </a:r>
          </a:p>
          <a:p>
            <a:pPr algn="just"/>
            <a:endParaRPr lang="id-ID" dirty="0">
              <a:effectLst/>
            </a:endParaRPr>
          </a:p>
        </p:txBody>
      </p:sp>
      <p:sp>
        <p:nvSpPr>
          <p:cNvPr id="16" name="TextBox 15"/>
          <p:cNvSpPr txBox="1"/>
          <p:nvPr/>
        </p:nvSpPr>
        <p:spPr>
          <a:xfrm>
            <a:off x="559541" y="153801"/>
            <a:ext cx="787234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spcBef>
                <a:spcPct val="20000"/>
              </a:spcBef>
            </a:pPr>
            <a:r>
              <a:rPr lang="en-GB" sz="2800" dirty="0" smtClean="0">
                <a:solidFill>
                  <a:srgbClr val="000000"/>
                </a:solidFill>
                <a:latin typeface="Tahoma"/>
                <a:ea typeface="Times New Roman"/>
              </a:rPr>
              <a:t>D</a:t>
            </a:r>
            <a:r>
              <a:rPr lang="id-ID" sz="2800" dirty="0" smtClean="0">
                <a:solidFill>
                  <a:srgbClr val="000000"/>
                </a:solidFill>
                <a:latin typeface="Tahoma"/>
                <a:ea typeface="Times New Roman"/>
              </a:rPr>
              <a:t>EFINISI PENGADILAN HAM</a:t>
            </a:r>
            <a:endParaRPr lang="en-US" sz="2800" i="1" dirty="0" smtClean="0">
              <a:solidFill>
                <a:srgbClr val="000000"/>
              </a:solidFill>
              <a:latin typeface="Arial" pitchFamily="34" charset="0"/>
              <a:ea typeface="Times New Roman"/>
              <a:cs typeface="Arial" pitchFamily="34" charset="0"/>
            </a:endParaRPr>
          </a:p>
        </p:txBody>
      </p:sp>
      <p:sp>
        <p:nvSpPr>
          <p:cNvPr id="20" name="TextBox 19"/>
          <p:cNvSpPr txBox="1"/>
          <p:nvPr/>
        </p:nvSpPr>
        <p:spPr>
          <a:xfrm>
            <a:off x="198577" y="4542250"/>
            <a:ext cx="8734119" cy="186204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lnSpc>
                <a:spcPct val="115000"/>
              </a:lnSpc>
              <a:spcAft>
                <a:spcPts val="0"/>
              </a:spcAft>
              <a:buSzPts val="1000"/>
              <a:tabLst>
                <a:tab pos="457200" algn="l"/>
              </a:tabLst>
            </a:pPr>
            <a:r>
              <a:rPr lang="id-ID" sz="2000" dirty="0">
                <a:solidFill>
                  <a:srgbClr val="000000"/>
                </a:solidFill>
                <a:latin typeface="Segoe UI"/>
                <a:ea typeface="Times New Roman"/>
                <a:cs typeface="Times New Roman"/>
              </a:rPr>
              <a:t>Pelanggaran HAM yang berat adalah pelanggaran HAM sebagaimana dimaksud dalam UU No. 26 Tahun 2000. </a:t>
            </a:r>
            <a:r>
              <a:rPr lang="id-ID" sz="2000" dirty="0">
                <a:solidFill>
                  <a:srgbClr val="000000"/>
                </a:solidFill>
                <a:latin typeface="Segoe UI"/>
                <a:ea typeface="Times New Roman"/>
                <a:cs typeface="Segoe UI"/>
                <a:sym typeface="Symbol"/>
              </a:rPr>
              <a:t> </a:t>
            </a:r>
            <a:r>
              <a:rPr lang="id-ID" sz="2000" dirty="0" smtClean="0">
                <a:solidFill>
                  <a:srgbClr val="000000"/>
                </a:solidFill>
                <a:latin typeface="Segoe UI"/>
                <a:ea typeface="Times New Roman"/>
                <a:cs typeface="Times New Roman"/>
              </a:rPr>
              <a:t>Pelanggaran </a:t>
            </a:r>
            <a:r>
              <a:rPr lang="id-ID" sz="2000" dirty="0">
                <a:solidFill>
                  <a:srgbClr val="000000"/>
                </a:solidFill>
                <a:latin typeface="Segoe UI"/>
                <a:ea typeface="Times New Roman"/>
                <a:cs typeface="Times New Roman"/>
              </a:rPr>
              <a:t>HAM yang berat terdiri dari : 1. Kejahatan Genosida. 2. Kejahatan Terhadap Kemanusiaan. </a:t>
            </a:r>
            <a:r>
              <a:rPr lang="id-ID" sz="2000" dirty="0" smtClean="0">
                <a:solidFill>
                  <a:srgbClr val="000000"/>
                </a:solidFill>
                <a:latin typeface="Segoe UI"/>
                <a:ea typeface="Times New Roman"/>
                <a:cs typeface="Times New Roman"/>
              </a:rPr>
              <a:t>Kejahatan </a:t>
            </a:r>
            <a:r>
              <a:rPr lang="id-ID" sz="2000" dirty="0">
                <a:solidFill>
                  <a:srgbClr val="000000"/>
                </a:solidFill>
                <a:latin typeface="Segoe UI"/>
                <a:ea typeface="Times New Roman"/>
                <a:cs typeface="Times New Roman"/>
              </a:rPr>
              <a:t>genosida dan kejahatan terhadap kemanusiaan dalam UU No. 26 Tahun 2000 diadopsi dari Rome Statute of The International Criminal Court.</a:t>
            </a:r>
            <a:endParaRPr lang="id-ID" sz="2000" dirty="0">
              <a:effectLst/>
              <a:latin typeface="Calibri"/>
              <a:ea typeface="Calibri"/>
              <a:cs typeface="Times New Roman"/>
            </a:endParaRPr>
          </a:p>
        </p:txBody>
      </p:sp>
      <p:sp>
        <p:nvSpPr>
          <p:cNvPr id="5" name="TextBox 4"/>
          <p:cNvSpPr txBox="1"/>
          <p:nvPr/>
        </p:nvSpPr>
        <p:spPr>
          <a:xfrm>
            <a:off x="559541" y="3733800"/>
            <a:ext cx="7872345" cy="52322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sz="2800" dirty="0" smtClean="0">
                <a:solidFill>
                  <a:srgbClr val="000000"/>
                </a:solidFill>
                <a:latin typeface="Tahoma"/>
                <a:ea typeface="Times New Roman"/>
              </a:rPr>
              <a:t>D</a:t>
            </a:r>
            <a:r>
              <a:rPr lang="id-ID" sz="2800" dirty="0" smtClean="0">
                <a:solidFill>
                  <a:srgbClr val="000000"/>
                </a:solidFill>
                <a:latin typeface="Tahoma"/>
                <a:ea typeface="Times New Roman"/>
              </a:rPr>
              <a:t>EFINISI PELANGGARAN HAM BERAT</a:t>
            </a:r>
            <a:endParaRPr lang="en-US" sz="2800" i="1"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959546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256" y="198120"/>
            <a:ext cx="5498592" cy="7162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id-ID" sz="2400" b="1" dirty="0" smtClean="0">
                <a:solidFill>
                  <a:srgbClr val="00B0F0"/>
                </a:solidFill>
              </a:rPr>
              <a:t>YURISDIKDI PERADILAN HAM</a:t>
            </a:r>
            <a:endParaRPr lang="id-ID" sz="2400" b="1" dirty="0">
              <a:solidFill>
                <a:srgbClr val="00B0F0"/>
              </a:solidFill>
            </a:endParaRPr>
          </a:p>
        </p:txBody>
      </p:sp>
      <p:sp>
        <p:nvSpPr>
          <p:cNvPr id="3" name="Content Placeholder 2"/>
          <p:cNvSpPr>
            <a:spLocks noGrp="1"/>
          </p:cNvSpPr>
          <p:nvPr>
            <p:ph sz="half" idx="1"/>
          </p:nvPr>
        </p:nvSpPr>
        <p:spPr>
          <a:xfrm>
            <a:off x="0" y="2305884"/>
            <a:ext cx="2057400" cy="4227433"/>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82296" indent="0" algn="just">
              <a:buNone/>
            </a:pPr>
            <a:r>
              <a:rPr lang="id-ID" sz="2000" dirty="0"/>
              <a:t>Material </a:t>
            </a:r>
            <a:r>
              <a:rPr lang="id-ID" sz="2000" dirty="0" smtClean="0"/>
              <a:t>Jurisdiction </a:t>
            </a:r>
            <a:r>
              <a:rPr lang="id-ID" sz="2000" dirty="0"/>
              <a:t>(rationae </a:t>
            </a:r>
            <a:r>
              <a:rPr lang="id-ID" sz="2000" dirty="0" smtClean="0"/>
              <a:t>materiae)</a:t>
            </a:r>
          </a:p>
          <a:p>
            <a:pPr marL="82296" indent="0" algn="just">
              <a:buNone/>
            </a:pPr>
            <a:r>
              <a:rPr lang="id-ID" sz="2000" dirty="0"/>
              <a:t>Kejahatan genosida </a:t>
            </a:r>
            <a:r>
              <a:rPr lang="id-ID" sz="2000" dirty="0" smtClean="0"/>
              <a:t>dan Kejahatan </a:t>
            </a:r>
            <a:r>
              <a:rPr lang="id-ID" sz="2000" dirty="0"/>
              <a:t>terhadap kemanusiaan (Pasal 4 jo. Pasal 7 UU No. 26 Tahun 2000)</a:t>
            </a:r>
          </a:p>
        </p:txBody>
      </p:sp>
      <p:sp>
        <p:nvSpPr>
          <p:cNvPr id="4" name="Content Placeholder 3"/>
          <p:cNvSpPr>
            <a:spLocks noGrp="1"/>
          </p:cNvSpPr>
          <p:nvPr>
            <p:ph sz="half" idx="2"/>
          </p:nvPr>
        </p:nvSpPr>
        <p:spPr>
          <a:xfrm>
            <a:off x="2286000" y="2286000"/>
            <a:ext cx="2057400" cy="4247316"/>
          </a:xfrm>
        </p:spPr>
        <p:style>
          <a:lnRef idx="1">
            <a:schemeClr val="accent4"/>
          </a:lnRef>
          <a:fillRef idx="2">
            <a:schemeClr val="accent4"/>
          </a:fillRef>
          <a:effectRef idx="1">
            <a:schemeClr val="accent4"/>
          </a:effectRef>
          <a:fontRef idx="minor">
            <a:schemeClr val="dk1"/>
          </a:fontRef>
        </p:style>
        <p:txBody>
          <a:bodyPr>
            <a:noAutofit/>
          </a:bodyPr>
          <a:lstStyle/>
          <a:p>
            <a:pPr marL="82296" indent="0" algn="just">
              <a:buNone/>
            </a:pPr>
            <a:r>
              <a:rPr lang="id-ID" sz="2000" dirty="0"/>
              <a:t>Temporal </a:t>
            </a:r>
            <a:r>
              <a:rPr lang="id-ID" sz="2000" dirty="0" smtClean="0"/>
              <a:t>Jurisdiction </a:t>
            </a:r>
            <a:r>
              <a:rPr lang="id-ID" sz="2000" dirty="0"/>
              <a:t>(rationae temporis</a:t>
            </a:r>
            <a:r>
              <a:rPr lang="id-ID" sz="2000" dirty="0" smtClean="0"/>
              <a:t>)</a:t>
            </a:r>
          </a:p>
          <a:p>
            <a:pPr marL="82296" indent="0" algn="just">
              <a:buNone/>
            </a:pPr>
            <a:r>
              <a:rPr lang="id-ID" sz="2000" dirty="0" smtClean="0"/>
              <a:t>Berlaku asas </a:t>
            </a:r>
            <a:r>
              <a:rPr lang="id-ID" sz="2000" dirty="0"/>
              <a:t>retroaktif atas penyelesaian kasus-kasus pelanggaran HAM</a:t>
            </a:r>
          </a:p>
          <a:p>
            <a:pPr marL="82296" indent="0" algn="just">
              <a:buNone/>
            </a:pPr>
            <a:r>
              <a:rPr lang="id-ID" sz="2000" dirty="0"/>
              <a:t>berat sebelum 23 Nopember 2000,</a:t>
            </a:r>
          </a:p>
        </p:txBody>
      </p:sp>
      <p:sp>
        <p:nvSpPr>
          <p:cNvPr id="5" name="Content Placeholder 3"/>
          <p:cNvSpPr txBox="1">
            <a:spLocks/>
          </p:cNvSpPr>
          <p:nvPr/>
        </p:nvSpPr>
        <p:spPr>
          <a:xfrm>
            <a:off x="4624552" y="2286000"/>
            <a:ext cx="2133600" cy="4247317"/>
          </a:xfrm>
          <a:prstGeom prst="rect">
            <a:avLst/>
          </a:prstGeom>
        </p:spPr>
        <p:style>
          <a:lnRef idx="3">
            <a:schemeClr val="lt1"/>
          </a:lnRef>
          <a:fillRef idx="1">
            <a:schemeClr val="accent1"/>
          </a:fillRef>
          <a:effectRef idx="1">
            <a:schemeClr val="accent1"/>
          </a:effectRef>
          <a:fontRef idx="minor">
            <a:schemeClr val="lt1"/>
          </a:fontRef>
        </p:style>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dk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9pPr>
            <a:extLst/>
          </a:lstStyle>
          <a:p>
            <a:pPr marL="82296" indent="0" algn="just">
              <a:buNone/>
            </a:pPr>
            <a:r>
              <a:rPr lang="id-ID" sz="2000" dirty="0" smtClean="0"/>
              <a:t>Personal Jurisdiction </a:t>
            </a:r>
            <a:r>
              <a:rPr lang="id-ID" sz="2000" dirty="0"/>
              <a:t>(rationae personae). Berdasarkan Pasal 6, pengadilan </a:t>
            </a:r>
            <a:r>
              <a:rPr lang="id-ID" sz="2000" dirty="0" smtClean="0"/>
              <a:t>HAM ditujukan </a:t>
            </a:r>
            <a:r>
              <a:rPr lang="id-ID" sz="2000" dirty="0"/>
              <a:t>pada individu (seseorang</a:t>
            </a:r>
            <a:r>
              <a:rPr lang="id-ID" sz="2000" dirty="0" smtClean="0"/>
              <a:t>) dan tidak berwenang terhadap individu yang belum umur 18 tahun</a:t>
            </a:r>
            <a:endParaRPr lang="id-ID" sz="2000" dirty="0"/>
          </a:p>
        </p:txBody>
      </p:sp>
      <p:sp>
        <p:nvSpPr>
          <p:cNvPr id="6" name="Rectangle 5"/>
          <p:cNvSpPr/>
          <p:nvPr/>
        </p:nvSpPr>
        <p:spPr>
          <a:xfrm>
            <a:off x="7083972" y="2286000"/>
            <a:ext cx="1981200" cy="424731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id-ID" dirty="0"/>
              <a:t>Territorial </a:t>
            </a:r>
            <a:r>
              <a:rPr lang="id-ID" dirty="0" smtClean="0"/>
              <a:t>Jurisdiction </a:t>
            </a:r>
            <a:r>
              <a:rPr lang="id-ID" dirty="0"/>
              <a:t>(rationae loci). Pasal 5 UU No. 26 Tahun </a:t>
            </a:r>
            <a:r>
              <a:rPr lang="id-ID" dirty="0" smtClean="0"/>
              <a:t>2000 Pengadilan </a:t>
            </a:r>
            <a:r>
              <a:rPr lang="id-ID" dirty="0"/>
              <a:t>HAM berwenang </a:t>
            </a:r>
            <a:r>
              <a:rPr lang="id-ID" dirty="0" smtClean="0"/>
              <a:t>memeriksa </a:t>
            </a:r>
            <a:r>
              <a:rPr lang="id-ID" dirty="0"/>
              <a:t>dan memutus </a:t>
            </a:r>
            <a:r>
              <a:rPr lang="id-ID" dirty="0" smtClean="0"/>
              <a:t>pelanggaran HAM </a:t>
            </a:r>
            <a:r>
              <a:rPr lang="id-ID" dirty="0"/>
              <a:t>berat yang dilakukan di luar batas teritorial</a:t>
            </a:r>
          </a:p>
          <a:p>
            <a:r>
              <a:rPr lang="id-ID" dirty="0" smtClean="0"/>
              <a:t>RI oleh </a:t>
            </a:r>
            <a:r>
              <a:rPr lang="id-ID" dirty="0"/>
              <a:t>warga negara Indonesia.</a:t>
            </a:r>
          </a:p>
        </p:txBody>
      </p:sp>
      <p:cxnSp>
        <p:nvCxnSpPr>
          <p:cNvPr id="11" name="Straight Arrow Connector 10"/>
          <p:cNvCxnSpPr>
            <a:stCxn id="2" idx="2"/>
          </p:cNvCxnSpPr>
          <p:nvPr/>
        </p:nvCxnSpPr>
        <p:spPr>
          <a:xfrm flipH="1">
            <a:off x="914400" y="914400"/>
            <a:ext cx="3710152"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2"/>
            <a:endCxn id="4" idx="0"/>
          </p:cNvCxnSpPr>
          <p:nvPr/>
        </p:nvCxnSpPr>
        <p:spPr>
          <a:xfrm flipH="1">
            <a:off x="3314700" y="914400"/>
            <a:ext cx="1309852"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a:endCxn id="5" idx="0"/>
          </p:cNvCxnSpPr>
          <p:nvPr/>
        </p:nvCxnSpPr>
        <p:spPr>
          <a:xfrm>
            <a:off x="4624552" y="914400"/>
            <a:ext cx="1066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4624552" y="914400"/>
            <a:ext cx="345002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11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228" y="1295400"/>
            <a:ext cx="7924800"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457200" lvl="0" indent="-457200" algn="just">
              <a:buFont typeface="+mj-lt"/>
              <a:buAutoNum type="arabicPeriod"/>
            </a:pPr>
            <a:r>
              <a:rPr lang="id-ID" sz="2400" dirty="0" smtClean="0"/>
              <a:t>Percobaan </a:t>
            </a:r>
            <a:r>
              <a:rPr lang="id-ID" sz="2400" dirty="0"/>
              <a:t>dan permufakatan jahat dalam pelanggaran HAM yang berat dipidana “sama” dengan “delik selesai”. </a:t>
            </a:r>
            <a:endParaRPr lang="id-ID" sz="2400" dirty="0" smtClean="0"/>
          </a:p>
          <a:p>
            <a:pPr marL="457200" lvl="0" indent="-457200" algn="just">
              <a:buFont typeface="+mj-lt"/>
              <a:buAutoNum type="arabicPeriod"/>
            </a:pPr>
            <a:r>
              <a:rPr lang="id-ID" sz="2400" dirty="0" smtClean="0"/>
              <a:t>Pembantuan </a:t>
            </a:r>
            <a:r>
              <a:rPr lang="id-ID" sz="2400" dirty="0"/>
              <a:t>dalam pelanggaran HAM yang berat dipidana “sama” dengan “pelaku”. </a:t>
            </a:r>
            <a:r>
              <a:rPr lang="id-ID" sz="2400" dirty="0" smtClean="0"/>
              <a:t> </a:t>
            </a:r>
          </a:p>
          <a:p>
            <a:pPr marL="457200" lvl="0" indent="-457200" algn="just">
              <a:buFont typeface="+mj-lt"/>
              <a:buAutoNum type="arabicPeriod"/>
            </a:pPr>
            <a:r>
              <a:rPr lang="id-ID" sz="2400" dirty="0" smtClean="0"/>
              <a:t>Sistem </a:t>
            </a:r>
            <a:r>
              <a:rPr lang="id-ID" sz="2400" dirty="0"/>
              <a:t>Pemidanaan “Indeterminate Sentence” </a:t>
            </a:r>
            <a:r>
              <a:rPr lang="id-ID" sz="2400" dirty="0" smtClean="0"/>
              <a:t>Tidak </a:t>
            </a:r>
            <a:r>
              <a:rPr lang="id-ID" sz="2400" dirty="0"/>
              <a:t>menentukan batas maksimum pidana, melainkan diserahkan sepenuhnya kepada aparat penegak hukum untuk menetapkan jenis, berat ringannya, </a:t>
            </a:r>
            <a:endParaRPr lang="id-ID" sz="2400" dirty="0" smtClean="0"/>
          </a:p>
          <a:p>
            <a:pPr marL="457200" lvl="0" indent="-457200" algn="just">
              <a:buFont typeface="+mj-lt"/>
              <a:buAutoNum type="arabicPeriod"/>
            </a:pPr>
            <a:r>
              <a:rPr lang="id-ID" sz="2400" dirty="0" smtClean="0"/>
              <a:t>Penyampingan </a:t>
            </a:r>
            <a:r>
              <a:rPr lang="id-ID" sz="2400" dirty="0"/>
              <a:t>Daluarsa. </a:t>
            </a:r>
            <a:endParaRPr lang="id-ID" sz="2400" dirty="0" smtClean="0"/>
          </a:p>
          <a:p>
            <a:pPr marL="457200" lvl="0" indent="-457200" algn="just">
              <a:buFont typeface="+mj-lt"/>
              <a:buAutoNum type="arabicPeriod"/>
            </a:pPr>
            <a:r>
              <a:rPr lang="id-ID" sz="2400" dirty="0" smtClean="0"/>
              <a:t>Penyampingan </a:t>
            </a:r>
            <a:r>
              <a:rPr lang="id-ID" sz="2400" dirty="0"/>
              <a:t>Asas “Superior Command”. </a:t>
            </a:r>
            <a:endParaRPr lang="id-ID" sz="2400" dirty="0" smtClean="0"/>
          </a:p>
          <a:p>
            <a:pPr marL="457200" lvl="0" indent="-457200" algn="just">
              <a:buFont typeface="+mj-lt"/>
              <a:buAutoNum type="arabicPeriod"/>
            </a:pPr>
            <a:r>
              <a:rPr lang="id-ID" sz="2400" dirty="0" smtClean="0"/>
              <a:t>Penerapan </a:t>
            </a:r>
            <a:r>
              <a:rPr lang="id-ID" sz="2400" dirty="0"/>
              <a:t>Asas Retroaktif. </a:t>
            </a:r>
            <a:endParaRPr lang="id-ID" sz="2400" dirty="0" smtClean="0"/>
          </a:p>
          <a:p>
            <a:pPr marL="457200" lvl="0" indent="-457200" algn="just">
              <a:buFont typeface="+mj-lt"/>
              <a:buAutoNum type="arabicPeriod"/>
            </a:pPr>
            <a:r>
              <a:rPr lang="id-ID" sz="2400" dirty="0" smtClean="0"/>
              <a:t>Penerapan </a:t>
            </a:r>
            <a:r>
              <a:rPr lang="id-ID" sz="2400" dirty="0"/>
              <a:t>Asas Tanggung Jawab Komando.</a:t>
            </a:r>
          </a:p>
        </p:txBody>
      </p:sp>
      <p:sp>
        <p:nvSpPr>
          <p:cNvPr id="3" name="Rectangle 2"/>
          <p:cNvSpPr/>
          <p:nvPr/>
        </p:nvSpPr>
        <p:spPr>
          <a:xfrm>
            <a:off x="612228" y="330875"/>
            <a:ext cx="7924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id-ID" sz="2800" b="1" dirty="0" smtClean="0"/>
              <a:t>KEKHUSUSAN DALAM PENGADILAN HAM</a:t>
            </a:r>
            <a:endParaRPr lang="id-ID" sz="2800" dirty="0"/>
          </a:p>
        </p:txBody>
      </p:sp>
    </p:spTree>
    <p:extLst>
      <p:ext uri="{BB962C8B-B14F-4D97-AF65-F5344CB8AC3E}">
        <p14:creationId xmlns:p14="http://schemas.microsoft.com/office/powerpoint/2010/main" val="252469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171" y="1013958"/>
            <a:ext cx="86106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id-ID" sz="2400" dirty="0" smtClean="0"/>
              <a:t>Kejahatan Genosida </a:t>
            </a:r>
            <a:r>
              <a:rPr lang="id-ID" sz="2400" dirty="0"/>
              <a:t>adalah setiap perbuatan yang dilakukan dengan maksud untuk menghancurkan atau memusnahkan seluruh atau sebagian kelompok bangsa, ras, kelompok etnis, kelompok </a:t>
            </a:r>
            <a:r>
              <a:rPr lang="id-ID" sz="2400" dirty="0" smtClean="0"/>
              <a:t>agama. Sanksi </a:t>
            </a:r>
            <a:r>
              <a:rPr lang="id-ID" sz="2400" dirty="0"/>
              <a:t>kejahatan genosida : pidana mati, pidana penjara seumur hidup, pidana penjara antara 10-25 tahun.</a:t>
            </a:r>
          </a:p>
        </p:txBody>
      </p:sp>
      <p:sp>
        <p:nvSpPr>
          <p:cNvPr id="7" name="TextBox 6"/>
          <p:cNvSpPr txBox="1"/>
          <p:nvPr/>
        </p:nvSpPr>
        <p:spPr>
          <a:xfrm>
            <a:off x="228599" y="3200400"/>
            <a:ext cx="8757745" cy="286232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457200" lvl="0" indent="-457200" algn="just">
              <a:buFont typeface="+mj-lt"/>
              <a:buAutoNum type="alphaLcParenR"/>
            </a:pPr>
            <a:r>
              <a:rPr lang="id-ID" sz="2000" dirty="0" smtClean="0"/>
              <a:t>membunuh </a:t>
            </a:r>
            <a:r>
              <a:rPr lang="id-ID" sz="2000" dirty="0"/>
              <a:t>anggota kelompok;</a:t>
            </a:r>
          </a:p>
          <a:p>
            <a:pPr marL="457200" lvl="0" indent="-457200" algn="just">
              <a:buFont typeface="+mj-lt"/>
              <a:buAutoNum type="alphaLcParenR"/>
            </a:pPr>
            <a:r>
              <a:rPr lang="id-ID" sz="2000" dirty="0" smtClean="0"/>
              <a:t>mengakibatkan </a:t>
            </a:r>
            <a:r>
              <a:rPr lang="id-ID" sz="2000" dirty="0"/>
              <a:t>penderitaan fisik atau mental yang berat terhadap </a:t>
            </a:r>
            <a:r>
              <a:rPr lang="id-ID" sz="2000" dirty="0" smtClean="0"/>
              <a:t>anggota-anggota kelompok</a:t>
            </a:r>
            <a:r>
              <a:rPr lang="id-ID" sz="2000" dirty="0"/>
              <a:t>;</a:t>
            </a:r>
          </a:p>
          <a:p>
            <a:pPr marL="457200" lvl="0" indent="-457200" algn="just">
              <a:buFont typeface="+mj-lt"/>
              <a:buAutoNum type="alphaLcParenR"/>
            </a:pPr>
            <a:r>
              <a:rPr lang="id-ID" sz="2000" dirty="0" smtClean="0"/>
              <a:t>menciptakan </a:t>
            </a:r>
            <a:r>
              <a:rPr lang="id-ID" sz="2000" dirty="0"/>
              <a:t>kondisi kehidupan kelompok yang akan </a:t>
            </a:r>
            <a:r>
              <a:rPr lang="id-ID" sz="2000"/>
              <a:t>mengakibatkan </a:t>
            </a:r>
            <a:r>
              <a:rPr lang="id-ID" sz="2000" smtClean="0"/>
              <a:t>kemusnahan secara </a:t>
            </a:r>
            <a:r>
              <a:rPr lang="id-ID" sz="2000" dirty="0"/>
              <a:t>fisik baik seluruh atau sebagiannya;</a:t>
            </a:r>
          </a:p>
          <a:p>
            <a:pPr marL="457200" lvl="0" indent="-457200" algn="just">
              <a:buFont typeface="+mj-lt"/>
              <a:buAutoNum type="alphaLcParenR"/>
            </a:pPr>
            <a:r>
              <a:rPr lang="id-ID" sz="2000" dirty="0" smtClean="0"/>
              <a:t>memaksakan </a:t>
            </a:r>
            <a:r>
              <a:rPr lang="id-ID" sz="2000" dirty="0"/>
              <a:t>tindakan-tindakan yang bertujuan mencegah kelahiran di dalam kelompok;</a:t>
            </a:r>
          </a:p>
          <a:p>
            <a:pPr marL="457200" lvl="0" indent="-457200" algn="just">
              <a:buFont typeface="+mj-lt"/>
              <a:buAutoNum type="alphaLcParenR"/>
            </a:pPr>
            <a:r>
              <a:rPr lang="id-ID" sz="2000" dirty="0" smtClean="0"/>
              <a:t>memindahkan </a:t>
            </a:r>
            <a:r>
              <a:rPr lang="id-ID" sz="2000" dirty="0"/>
              <a:t>secara paksa anak-anak dari kelompok tertentu ke kelompok lain.</a:t>
            </a:r>
          </a:p>
        </p:txBody>
      </p:sp>
      <p:sp>
        <p:nvSpPr>
          <p:cNvPr id="9" name="TextBox 8"/>
          <p:cNvSpPr txBox="1"/>
          <p:nvPr/>
        </p:nvSpPr>
        <p:spPr>
          <a:xfrm>
            <a:off x="2057400" y="152400"/>
            <a:ext cx="4648200" cy="584775"/>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id-ID" sz="3200" dirty="0" smtClean="0">
                <a:solidFill>
                  <a:srgbClr val="000000"/>
                </a:solidFill>
                <a:latin typeface="Tahoma"/>
                <a:ea typeface="Times New Roman"/>
              </a:rPr>
              <a:t>KEJAHATAN GENOSIDA</a:t>
            </a:r>
            <a:endParaRPr lang="en-US" sz="3200" i="1" dirty="0" smtClean="0">
              <a:solidFill>
                <a:srgbClr val="000000"/>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508683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6425</TotalTime>
  <Words>3102</Words>
  <Application>Microsoft Office PowerPoint</Application>
  <PresentationFormat>On-screen Show (4:3)</PresentationFormat>
  <Paragraphs>207</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PowerPoint Presentation</vt:lpstr>
      <vt:lpstr>PowerPoint Presentation</vt:lpstr>
      <vt:lpstr>APA HAM ITU ?</vt:lpstr>
      <vt:lpstr>INSTRUMEN HAM INTERNASIONAL </vt:lpstr>
      <vt:lpstr>Instrumen HAM Nasional </vt:lpstr>
      <vt:lpstr>PowerPoint Presentation</vt:lpstr>
      <vt:lpstr>YURISDIKDI PERADILAN HAM</vt:lpstr>
      <vt:lpstr>PowerPoint Presentation</vt:lpstr>
      <vt:lpstr>PowerPoint Presentation</vt:lpstr>
      <vt:lpstr>PowerPoint Presentation</vt:lpstr>
      <vt:lpstr>PowerPoint Presentation</vt:lpstr>
      <vt:lpstr>PowerPoint Presentation</vt:lpstr>
      <vt:lpstr>HUKUM ACARA PERADILAN HAM</vt:lpstr>
      <vt:lpstr>PENANGKAPAN</vt:lpstr>
      <vt:lpstr>PENAHANAN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Penyelesaian Non-Yudisial</vt:lpstr>
      <vt:lpstr>Epilog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FILSAFAT ILMU</dc:title>
  <dc:creator>ADMIN</dc:creator>
  <cp:lastModifiedBy>acer</cp:lastModifiedBy>
  <cp:revision>642</cp:revision>
  <cp:lastPrinted>2024-09-18T08:12:15Z</cp:lastPrinted>
  <dcterms:created xsi:type="dcterms:W3CDTF">2006-08-16T00:00:00Z</dcterms:created>
  <dcterms:modified xsi:type="dcterms:W3CDTF">2025-10-24T21:29:15Z</dcterms:modified>
</cp:coreProperties>
</file>