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343" r:id="rId3"/>
    <p:sldId id="331" r:id="rId4"/>
    <p:sldId id="332" r:id="rId5"/>
    <p:sldId id="323" r:id="rId6"/>
    <p:sldId id="330" r:id="rId7"/>
    <p:sldId id="334" r:id="rId8"/>
    <p:sldId id="328" r:id="rId9"/>
    <p:sldId id="326" r:id="rId10"/>
    <p:sldId id="336" r:id="rId11"/>
    <p:sldId id="335" r:id="rId12"/>
    <p:sldId id="348" r:id="rId13"/>
    <p:sldId id="337" r:id="rId14"/>
    <p:sldId id="338" r:id="rId15"/>
    <p:sldId id="339" r:id="rId16"/>
    <p:sldId id="340" r:id="rId17"/>
    <p:sldId id="342" r:id="rId18"/>
    <p:sldId id="341" r:id="rId19"/>
    <p:sldId id="346" r:id="rId20"/>
    <p:sldId id="344" r:id="rId21"/>
    <p:sldId id="345" r:id="rId22"/>
    <p:sldId id="34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83" autoAdjust="0"/>
  </p:normalViewPr>
  <p:slideViewPr>
    <p:cSldViewPr>
      <p:cViewPr varScale="1">
        <p:scale>
          <a:sx n="64" d="100"/>
          <a:sy n="64" d="100"/>
        </p:scale>
        <p:origin x="-148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169228-2BF8-4B81-8ED7-F5286DFB98BC}" type="datetimeFigureOut">
              <a:rPr lang="en-US" smtClean="0"/>
              <a:t>10/24/2024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BEEF76-8AB8-48DC-BF75-94E1386473FE}" type="slidenum">
              <a:rPr lang="en-US" smtClean="0"/>
              <a:t>‹#›</a:t>
            </a:fld>
            <a:endParaRPr lang="en-US"/>
          </a:p>
        </p:txBody>
      </p:sp>
    </p:spTree>
    <p:extLst>
      <p:ext uri="{BB962C8B-B14F-4D97-AF65-F5344CB8AC3E}">
        <p14:creationId xmlns:p14="http://schemas.microsoft.com/office/powerpoint/2010/main" val="618733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A072F1-292E-402E-B207-E8209CC04BCC}" type="datetimeFigureOut">
              <a:rPr lang="en-US" smtClean="0"/>
              <a:t>10/24/2024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EC2185-40E5-4AF6-BBC3-703E40BAAD57}" type="slidenum">
              <a:rPr lang="en-US" smtClean="0"/>
              <a:t>‹#›</a:t>
            </a:fld>
            <a:endParaRPr lang="en-US"/>
          </a:p>
        </p:txBody>
      </p:sp>
    </p:spTree>
    <p:extLst>
      <p:ext uri="{BB962C8B-B14F-4D97-AF65-F5344CB8AC3E}">
        <p14:creationId xmlns:p14="http://schemas.microsoft.com/office/powerpoint/2010/main" val="514553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t>1</a:t>
            </a:fld>
            <a:endParaRPr lang="en-US"/>
          </a:p>
        </p:txBody>
      </p:sp>
    </p:spTree>
    <p:extLst>
      <p:ext uri="{BB962C8B-B14F-4D97-AF65-F5344CB8AC3E}">
        <p14:creationId xmlns:p14="http://schemas.microsoft.com/office/powerpoint/2010/main" val="1036204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00EC2185-40E5-4AF6-BBC3-703E40BAAD57}" type="slidenum">
              <a:rPr lang="en-US" smtClean="0"/>
              <a:t>4</a:t>
            </a:fld>
            <a:endParaRPr lang="en-US"/>
          </a:p>
        </p:txBody>
      </p:sp>
    </p:spTree>
    <p:extLst>
      <p:ext uri="{BB962C8B-B14F-4D97-AF65-F5344CB8AC3E}">
        <p14:creationId xmlns:p14="http://schemas.microsoft.com/office/powerpoint/2010/main" val="2074960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019637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C2185-40E5-4AF6-BBC3-703E40BAAD57}"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013229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10/24/2024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www.hukumonline.com/pusatdata/detail/17229/node/686/burgerlijk-wetboek-kitab-undang-undang-hukum-perdata"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5597547"/>
            <a:ext cx="9144000" cy="132343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id-ID" sz="2000" b="1" kern="0" smtClean="0">
                <a:solidFill>
                  <a:srgbClr val="7030A0"/>
                </a:solidFill>
                <a:latin typeface="Arial" pitchFamily="34" charset="0"/>
                <a:cs typeface="Arial" pitchFamily="34" charset="0"/>
              </a:rPr>
              <a:t>PROGRAM PASCASARJANA </a:t>
            </a:r>
            <a:endParaRPr lang="id-ID" sz="2000" b="1" kern="0" dirty="0" smtClean="0">
              <a:solidFill>
                <a:srgbClr val="7030A0"/>
              </a:solidFill>
              <a:latin typeface="Arial" pitchFamily="34" charset="0"/>
              <a:cs typeface="Arial" pitchFamily="34" charset="0"/>
            </a:endParaRPr>
          </a:p>
          <a:p>
            <a:pPr lvl="0" algn="ctr"/>
            <a:r>
              <a:rPr lang="id-ID" sz="2000" b="1" kern="0" dirty="0" smtClean="0">
                <a:solidFill>
                  <a:srgbClr val="7030A0"/>
                </a:solidFill>
                <a:latin typeface="Arial" pitchFamily="34" charset="0"/>
                <a:ea typeface="Times New Roman"/>
                <a:cs typeface="Arial" pitchFamily="34" charset="0"/>
              </a:rPr>
              <a:t>MAGISTER AL-AHWAL AL-SYAKHSHIYYAH UNIVERSITAS ISLAM NEGERI MAULANA MALIK UBROHIM </a:t>
            </a:r>
          </a:p>
          <a:p>
            <a:pPr lvl="0" algn="ctr"/>
            <a:r>
              <a:rPr lang="id-ID" sz="2000" b="1" kern="0" dirty="0" smtClean="0">
                <a:solidFill>
                  <a:srgbClr val="7030A0"/>
                </a:solidFill>
                <a:latin typeface="Arial" pitchFamily="34" charset="0"/>
                <a:ea typeface="Times New Roman"/>
                <a:cs typeface="Arial" pitchFamily="34" charset="0"/>
              </a:rPr>
              <a:t>MALANG</a:t>
            </a:r>
            <a:endParaRPr lang="en-US" sz="2000" b="1" dirty="0" smtClean="0">
              <a:solidFill>
                <a:srgbClr val="7030A0"/>
              </a:solidFill>
              <a:latin typeface="Arial" pitchFamily="34" charset="0"/>
              <a:ea typeface="Times New Roman"/>
              <a:cs typeface="Arial" pitchFamily="34" charset="0"/>
            </a:endParaRPr>
          </a:p>
        </p:txBody>
      </p:sp>
      <p:sp>
        <p:nvSpPr>
          <p:cNvPr id="12" name="TextBox 11"/>
          <p:cNvSpPr txBox="1"/>
          <p:nvPr/>
        </p:nvSpPr>
        <p:spPr>
          <a:xfrm rot="19118680">
            <a:off x="1946092" y="2803276"/>
            <a:ext cx="5689481" cy="830997"/>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id-ID" sz="2400" b="1" kern="0" dirty="0" smtClean="0">
                <a:solidFill>
                  <a:prstClr val="black"/>
                </a:solidFill>
                <a:latin typeface="Arial" pitchFamily="34" charset="0"/>
                <a:ea typeface="Times New Roman"/>
                <a:cs typeface="Arial" pitchFamily="34" charset="0"/>
              </a:rPr>
              <a:t>DOSEN PENGAMPU</a:t>
            </a:r>
          </a:p>
          <a:p>
            <a:pPr algn="ctr"/>
            <a:r>
              <a:rPr lang="id-ID" sz="2400" b="1" kern="0" dirty="0" smtClean="0">
                <a:solidFill>
                  <a:prstClr val="black"/>
                </a:solidFill>
                <a:latin typeface="Arial" pitchFamily="34" charset="0"/>
                <a:ea typeface="Times New Roman"/>
                <a:cs typeface="Arial" pitchFamily="34" charset="0"/>
              </a:rPr>
              <a:t>Dr. </a:t>
            </a:r>
            <a:r>
              <a:rPr lang="en-US" sz="2400" b="1" kern="0" dirty="0" smtClean="0">
                <a:solidFill>
                  <a:prstClr val="black"/>
                </a:solidFill>
                <a:latin typeface="Arial" pitchFamily="34" charset="0"/>
                <a:ea typeface="Times New Roman"/>
                <a:cs typeface="Arial" pitchFamily="34" charset="0"/>
              </a:rPr>
              <a:t>FATHOR RAHMAN</a:t>
            </a:r>
            <a:r>
              <a:rPr lang="id-ID" sz="2400" b="1" dirty="0" smtClean="0">
                <a:latin typeface="Tahoma"/>
                <a:ea typeface="Times New Roman"/>
                <a:cs typeface="Times New Roman"/>
              </a:rPr>
              <a:t>, SH., M.Hum</a:t>
            </a:r>
            <a:r>
              <a:rPr lang="id-ID" sz="2000" b="1" dirty="0" smtClean="0">
                <a:latin typeface="Tahoma"/>
                <a:ea typeface="Times New Roman"/>
                <a:cs typeface="Times New Roman"/>
              </a:rPr>
              <a:t>.</a:t>
            </a:r>
            <a:r>
              <a:rPr lang="en-US" sz="2000" b="1" dirty="0" smtClean="0">
                <a:latin typeface="Tahoma"/>
                <a:ea typeface="Times New Roman"/>
                <a:cs typeface="Times New Roman"/>
              </a:rPr>
              <a:t>  </a:t>
            </a:r>
          </a:p>
        </p:txBody>
      </p:sp>
      <p:sp>
        <p:nvSpPr>
          <p:cNvPr id="6" name="TextBox 5"/>
          <p:cNvSpPr txBox="1"/>
          <p:nvPr/>
        </p:nvSpPr>
        <p:spPr>
          <a:xfrm>
            <a:off x="-6871" y="24177"/>
            <a:ext cx="9157741" cy="646331"/>
          </a:xfrm>
          <a:prstGeom prst="rect">
            <a:avLst/>
          </a:prstGeom>
          <a:solidFill>
            <a:schemeClr val="accent1">
              <a:lumMod val="20000"/>
              <a:lumOff val="80000"/>
            </a:schemeClr>
          </a:solidFill>
          <a:effectLst>
            <a:glow rad="228600">
              <a:schemeClr val="accent3">
                <a:satMod val="175000"/>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1000"/>
              </a:spcAft>
            </a:pPr>
            <a:r>
              <a:rPr lang="id-ID" sz="3600" b="1" dirty="0" smtClean="0">
                <a:solidFill>
                  <a:srgbClr val="000000"/>
                </a:solidFill>
                <a:latin typeface="Tahoma"/>
              </a:rPr>
              <a:t>MATA KULIAH ADVOKASI</a:t>
            </a:r>
            <a:endParaRPr lang="en-US" sz="3600" dirty="0">
              <a:effectLst/>
            </a:endParaRPr>
          </a:p>
        </p:txBody>
      </p:sp>
      <p:sp>
        <p:nvSpPr>
          <p:cNvPr id="2" name="AutoShape 2" descr="Home - Pascasarja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3" name="AutoShape 4" descr="Home - Pascasarja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0" name="Picture 9"/>
          <p:cNvPicPr/>
          <p:nvPr/>
        </p:nvPicPr>
        <p:blipFill rotWithShape="1">
          <a:blip r:embed="rId3"/>
          <a:srcRect l="1519" t="28716" r="86325" b="49324"/>
          <a:stretch/>
        </p:blipFill>
        <p:spPr bwMode="auto">
          <a:xfrm>
            <a:off x="914400" y="990600"/>
            <a:ext cx="2362200" cy="25146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1973255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43200" y="173379"/>
            <a:ext cx="4191000"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dirty="0" smtClean="0">
                <a:latin typeface="Tahoma" pitchFamily="34" charset="0"/>
                <a:ea typeface="Tahoma" pitchFamily="34" charset="0"/>
                <a:cs typeface="Tahoma" pitchFamily="34" charset="0"/>
              </a:rPr>
              <a:t>MACAM-MACAM ADVOKASI</a:t>
            </a:r>
            <a:endParaRPr lang="en-US" dirty="0" smtClean="0">
              <a:solidFill>
                <a:srgbClr val="000000"/>
              </a:solidFill>
              <a:latin typeface="Tahoma" pitchFamily="34" charset="0"/>
              <a:ea typeface="Tahoma" pitchFamily="34" charset="0"/>
              <a:cs typeface="Tahoma" pitchFamily="34" charset="0"/>
            </a:endParaRPr>
          </a:p>
        </p:txBody>
      </p:sp>
      <p:sp>
        <p:nvSpPr>
          <p:cNvPr id="4" name="TextBox 3"/>
          <p:cNvSpPr txBox="1"/>
          <p:nvPr/>
        </p:nvSpPr>
        <p:spPr>
          <a:xfrm>
            <a:off x="88158" y="966179"/>
            <a:ext cx="2054720" cy="59093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just"/>
            <a:r>
              <a:rPr lang="id-ID" dirty="0"/>
              <a:t>Advokasi HUKUM (kasus), kegiatan advokasi yang dilakukan untuk membantu korban agar mampu menjangkau sumber daya atau pelayanan publik yang telah menjadi haknya. Advokasi ini dilakukan untuk menyelesaikan kasus demi kasus. Advokasi ini dapat dilakukan berbasis kasus yang dialami oleh ndividu maupun mewakili kelas atau kelompok tertentu. </a:t>
            </a:r>
          </a:p>
        </p:txBody>
      </p:sp>
      <p:sp>
        <p:nvSpPr>
          <p:cNvPr id="5" name="TextBox 4"/>
          <p:cNvSpPr txBox="1"/>
          <p:nvPr/>
        </p:nvSpPr>
        <p:spPr>
          <a:xfrm>
            <a:off x="2324770" y="1000469"/>
            <a:ext cx="2252272" cy="5909310"/>
          </a:xfrm>
          <a:prstGeom prst="rect">
            <a:avLst/>
          </a:prstGeom>
          <a:solidFill>
            <a:srgbClr val="00B0F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id-ID" dirty="0"/>
              <a:t>Advokasi </a:t>
            </a:r>
            <a:r>
              <a:rPr lang="id-ID" dirty="0" smtClean="0"/>
              <a:t>Kebijakan</a:t>
            </a:r>
            <a:r>
              <a:rPr lang="id-ID" dirty="0"/>
              <a:t>, kegiatan advokasi yang dilakukan untuk mendorong adanya perubahan kebijakan atau usulan kebijakan baru kepada pembuat kebijakan sesuai dengan kepentingan publik. Advokasi kebijakan juga termasuk suatu usaha untuk menentang suatu kebijakan yang bertentangan dengan kepentingan publik dan mengancam hak-hak dasar warga. </a:t>
            </a:r>
          </a:p>
        </p:txBody>
      </p:sp>
      <p:sp>
        <p:nvSpPr>
          <p:cNvPr id="6" name="TextBox 5"/>
          <p:cNvSpPr txBox="1"/>
          <p:nvPr/>
        </p:nvSpPr>
        <p:spPr>
          <a:xfrm>
            <a:off x="4868680" y="1007278"/>
            <a:ext cx="1883764" cy="5632311"/>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just"/>
            <a:r>
              <a:rPr lang="id-ID" dirty="0"/>
              <a:t>Advokasi </a:t>
            </a:r>
            <a:r>
              <a:rPr lang="id-ID" dirty="0" smtClean="0"/>
              <a:t>Litigasi</a:t>
            </a:r>
            <a:r>
              <a:rPr lang="id-ID" dirty="0"/>
              <a:t>, kegiatan advokasi yang dilakukan melalui jalur</a:t>
            </a:r>
          </a:p>
          <a:p>
            <a:pPr algn="just"/>
            <a:r>
              <a:rPr lang="id-ID" dirty="0"/>
              <a:t>pengadilan. Tahapan atau proses advokasi mengikuti hukum acara</a:t>
            </a:r>
          </a:p>
          <a:p>
            <a:pPr algn="just"/>
            <a:r>
              <a:rPr lang="id-ID" dirty="0"/>
              <a:t>pengadilan. Advokasi litigasi memerlukan dukungan tim kuasa hukum</a:t>
            </a:r>
          </a:p>
          <a:p>
            <a:pPr algn="just"/>
            <a:r>
              <a:rPr lang="id-ID" dirty="0"/>
              <a:t>untuk mewakili kelompok (penggugat) dalam beracara di pengadilan</a:t>
            </a:r>
          </a:p>
        </p:txBody>
      </p:sp>
      <p:sp>
        <p:nvSpPr>
          <p:cNvPr id="7" name="TextBox 6"/>
          <p:cNvSpPr txBox="1"/>
          <p:nvPr/>
        </p:nvSpPr>
        <p:spPr>
          <a:xfrm>
            <a:off x="458540" y="171261"/>
            <a:ext cx="144780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just">
              <a:spcBef>
                <a:spcPct val="20000"/>
              </a:spcBef>
            </a:pPr>
            <a:r>
              <a:rPr lang="id-ID" sz="2000" dirty="0" smtClean="0"/>
              <a:t>Bentuknya</a:t>
            </a:r>
            <a:endParaRPr lang="en-US" sz="2000" dirty="0" smtClean="0">
              <a:solidFill>
                <a:srgbClr val="000000"/>
              </a:solidFill>
              <a:latin typeface="Tahoma" pitchFamily="34" charset="0"/>
              <a:ea typeface="Tahoma" pitchFamily="34" charset="0"/>
              <a:cs typeface="Tahoma" pitchFamily="34" charset="0"/>
            </a:endParaRPr>
          </a:p>
        </p:txBody>
      </p:sp>
      <p:sp>
        <p:nvSpPr>
          <p:cNvPr id="8" name="TextBox 7"/>
          <p:cNvSpPr txBox="1"/>
          <p:nvPr/>
        </p:nvSpPr>
        <p:spPr>
          <a:xfrm>
            <a:off x="7315200" y="190637"/>
            <a:ext cx="167640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just">
              <a:spcBef>
                <a:spcPct val="20000"/>
              </a:spcBef>
            </a:pPr>
            <a:r>
              <a:rPr lang="id-ID" sz="2000" dirty="0" smtClean="0"/>
              <a:t>Strateginya</a:t>
            </a:r>
            <a:endParaRPr lang="en-US" sz="2000" dirty="0" smtClean="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6940446" y="1000469"/>
            <a:ext cx="2051154"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r>
              <a:rPr lang="id-ID" dirty="0"/>
              <a:t>Advokasi </a:t>
            </a:r>
            <a:r>
              <a:rPr lang="id-ID" dirty="0" smtClean="0"/>
              <a:t>Non Litigasi, </a:t>
            </a:r>
            <a:r>
              <a:rPr lang="id-ID" dirty="0"/>
              <a:t>kegiatan advokasi yang dilakukan melalui proses</a:t>
            </a:r>
          </a:p>
          <a:p>
            <a:pPr algn="just"/>
            <a:r>
              <a:rPr lang="id-ID" dirty="0"/>
              <a:t>di luar pengadilan. Proses advokasi dilakukan melalui jalur lobi dankampanye. Tahapan advokasi ini tidak memiliki pakem tertentu melainkan</a:t>
            </a:r>
          </a:p>
          <a:p>
            <a:pPr algn="just"/>
            <a:r>
              <a:rPr lang="id-ID" dirty="0"/>
              <a:t>sesuai dengan situasi lapangan atau kondisi sosial politik yang terjadi saat</a:t>
            </a:r>
          </a:p>
          <a:p>
            <a:pPr algn="just"/>
            <a:r>
              <a:rPr lang="id-ID" dirty="0"/>
              <a:t>itu. </a:t>
            </a:r>
          </a:p>
        </p:txBody>
      </p:sp>
      <p:cxnSp>
        <p:nvCxnSpPr>
          <p:cNvPr id="11" name="Straight Arrow Connector 10"/>
          <p:cNvCxnSpPr>
            <a:stCxn id="3" idx="1"/>
          </p:cNvCxnSpPr>
          <p:nvPr/>
        </p:nvCxnSpPr>
        <p:spPr>
          <a:xfrm flipH="1" flipV="1">
            <a:off x="1906340" y="342656"/>
            <a:ext cx="836860" cy="153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3" idx="3"/>
          </p:cNvCxnSpPr>
          <p:nvPr/>
        </p:nvCxnSpPr>
        <p:spPr>
          <a:xfrm flipV="1">
            <a:off x="6934200" y="342656"/>
            <a:ext cx="277318" cy="153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2"/>
          </p:cNvCxnSpPr>
          <p:nvPr/>
        </p:nvCxnSpPr>
        <p:spPr>
          <a:xfrm flipH="1">
            <a:off x="914400" y="571371"/>
            <a:ext cx="268040" cy="3948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7" idx="2"/>
          </p:cNvCxnSpPr>
          <p:nvPr/>
        </p:nvCxnSpPr>
        <p:spPr>
          <a:xfrm>
            <a:off x="1182440" y="571371"/>
            <a:ext cx="1865560" cy="3948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2"/>
          </p:cNvCxnSpPr>
          <p:nvPr/>
        </p:nvCxnSpPr>
        <p:spPr>
          <a:xfrm flipH="1">
            <a:off x="6096000" y="590747"/>
            <a:ext cx="2057400" cy="3754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8" idx="2"/>
          </p:cNvCxnSpPr>
          <p:nvPr/>
        </p:nvCxnSpPr>
        <p:spPr>
          <a:xfrm>
            <a:off x="8153400" y="590747"/>
            <a:ext cx="304800" cy="3754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735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dirty="0" smtClean="0">
                <a:solidFill>
                  <a:srgbClr val="000000"/>
                </a:solidFill>
                <a:latin typeface="Tahoma"/>
                <a:ea typeface="Times New Roman"/>
              </a:rPr>
              <a:t>SEJARAH ADVOKASI DI DUNIA</a:t>
            </a:r>
            <a:endParaRPr lang="en-US" sz="2000"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6858000" y="1298534"/>
            <a:ext cx="2121420" cy="92333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P</a:t>
            </a:r>
            <a:r>
              <a:rPr lang="id-ID" dirty="0" smtClean="0"/>
              <a:t>rofesinya </a:t>
            </a:r>
            <a:r>
              <a:rPr lang="id-ID" dirty="0"/>
              <a:t>disebut dengan nama Officium Nobile</a:t>
            </a:r>
            <a:endParaRPr lang="id-ID" dirty="0" smtClean="0"/>
          </a:p>
        </p:txBody>
      </p:sp>
      <p:sp>
        <p:nvSpPr>
          <p:cNvPr id="18" name="TextBox 17"/>
          <p:cNvSpPr txBox="1"/>
          <p:nvPr/>
        </p:nvSpPr>
        <p:spPr>
          <a:xfrm>
            <a:off x="118984" y="1039318"/>
            <a:ext cx="2855941"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dirty="0"/>
              <a:t>Ide dasar advokasi diklaim oleh sebagian orang berasal dari tradisi hukum Barat yang dikenal sejak era pencerahan (the enlightenment age)</a:t>
            </a:r>
            <a:endParaRPr lang="id-ID" dirty="0" smtClean="0"/>
          </a:p>
        </p:txBody>
      </p:sp>
      <p:sp>
        <p:nvSpPr>
          <p:cNvPr id="24" name="TextBox 23"/>
          <p:cNvSpPr txBox="1"/>
          <p:nvPr/>
        </p:nvSpPr>
        <p:spPr>
          <a:xfrm>
            <a:off x="3124200" y="1067702"/>
            <a:ext cx="3131696" cy="230832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d-ID" dirty="0"/>
              <a:t>Sebagian lain menyebutkan bahwa </a:t>
            </a:r>
            <a:r>
              <a:rPr lang="id-ID" dirty="0" smtClean="0"/>
              <a:t>Advokasi sudah </a:t>
            </a:r>
            <a:r>
              <a:rPr lang="id-ID" dirty="0"/>
              <a:t>ada sejak zaman Yunani dan Romawi Kuno, yaitu ketika para filsuf Yunani mendiskusikan beberapa aspek yang berkaitan dengan Tuhan</a:t>
            </a:r>
            <a:r>
              <a:rPr lang="id-ID"/>
              <a:t>, </a:t>
            </a:r>
            <a:r>
              <a:rPr lang="id-ID" smtClean="0"/>
              <a:t>alam, </a:t>
            </a:r>
            <a:r>
              <a:rPr lang="id-ID" dirty="0"/>
              <a:t>dan manusia</a:t>
            </a:r>
          </a:p>
        </p:txBody>
      </p:sp>
      <p:sp>
        <p:nvSpPr>
          <p:cNvPr id="26" name="TextBox 25"/>
          <p:cNvSpPr txBox="1"/>
          <p:nvPr/>
        </p:nvSpPr>
        <p:spPr>
          <a:xfrm>
            <a:off x="118984" y="2929624"/>
            <a:ext cx="2807220" cy="120032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smtClean="0"/>
              <a:t>Advokasi Dilkukan orang </a:t>
            </a:r>
            <a:r>
              <a:rPr lang="id-ID" dirty="0"/>
              <a:t>yang memiliki pengetahuan </a:t>
            </a:r>
            <a:r>
              <a:rPr lang="id-ID" dirty="0" smtClean="0"/>
              <a:t>luas dan berpendidikan</a:t>
            </a:r>
          </a:p>
        </p:txBody>
      </p:sp>
      <p:sp>
        <p:nvSpPr>
          <p:cNvPr id="29" name="TextBox 28"/>
          <p:cNvSpPr txBox="1"/>
          <p:nvPr/>
        </p:nvSpPr>
        <p:spPr>
          <a:xfrm>
            <a:off x="6336780" y="3125957"/>
            <a:ext cx="2807220" cy="14773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smtClean="0"/>
              <a:t>Dilakukan oleh para </a:t>
            </a:r>
            <a:r>
              <a:rPr lang="id-ID" dirty="0"/>
              <a:t>legal yang membela orang-orang lemah dan miskin untuk mendapatkan </a:t>
            </a:r>
            <a:r>
              <a:rPr lang="id-ID" dirty="0" smtClean="0"/>
              <a:t>keadilan</a:t>
            </a:r>
          </a:p>
        </p:txBody>
      </p:sp>
      <p:sp>
        <p:nvSpPr>
          <p:cNvPr id="30" name="TextBox 29"/>
          <p:cNvSpPr txBox="1"/>
          <p:nvPr/>
        </p:nvSpPr>
        <p:spPr>
          <a:xfrm>
            <a:off x="3286438" y="3534013"/>
            <a:ext cx="2807220" cy="14773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Kedua aspek tersebut menjadi dasar bagi adanya peran para </a:t>
            </a:r>
            <a:r>
              <a:rPr lang="id-ID" dirty="0" smtClean="0"/>
              <a:t>lawyers </a:t>
            </a:r>
            <a:r>
              <a:rPr lang="id-ID" dirty="0"/>
              <a:t>dan bantuan hukum dalam praktik peradilan</a:t>
            </a:r>
            <a:endParaRPr lang="id-ID" dirty="0" smtClean="0"/>
          </a:p>
        </p:txBody>
      </p:sp>
      <p:sp>
        <p:nvSpPr>
          <p:cNvPr id="31" name="TextBox 30"/>
          <p:cNvSpPr txBox="1"/>
          <p:nvPr/>
        </p:nvSpPr>
        <p:spPr>
          <a:xfrm>
            <a:off x="118984" y="4272677"/>
            <a:ext cx="2956656" cy="258532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pada abad ke-17 di dunia Barat, </a:t>
            </a:r>
            <a:r>
              <a:rPr lang="id-ID" dirty="0" smtClean="0"/>
              <a:t>advokasi bukan </a:t>
            </a:r>
            <a:r>
              <a:rPr lang="id-ID" dirty="0"/>
              <a:t>hanya menjadi nilai perjuangan bagi kaum lemah, miskin </a:t>
            </a:r>
            <a:r>
              <a:rPr lang="id-ID" dirty="0" smtClean="0"/>
              <a:t>melainkan </a:t>
            </a:r>
            <a:r>
              <a:rPr lang="id-ID" dirty="0"/>
              <a:t>telah berkembang luas menjadi suatu institusi untuk para pencari keadilan bagi setiap orang</a:t>
            </a:r>
            <a:endParaRPr lang="id-ID" dirty="0" smtClean="0"/>
          </a:p>
        </p:txBody>
      </p:sp>
      <p:sp>
        <p:nvSpPr>
          <p:cNvPr id="32" name="TextBox 31"/>
          <p:cNvSpPr txBox="1"/>
          <p:nvPr/>
        </p:nvSpPr>
        <p:spPr>
          <a:xfrm>
            <a:off x="3286438" y="5080712"/>
            <a:ext cx="2807220" cy="175432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Saat memasuki abad </a:t>
            </a:r>
            <a:r>
              <a:rPr lang="id-ID" dirty="0" smtClean="0"/>
              <a:t>ke-19, advokasi sudah meluas keberbagai dunia, seiring dengan diakuinya HAM, dan prinsip penegakan hukum.</a:t>
            </a:r>
          </a:p>
        </p:txBody>
      </p:sp>
      <p:sp>
        <p:nvSpPr>
          <p:cNvPr id="33" name="TextBox 32"/>
          <p:cNvSpPr txBox="1"/>
          <p:nvPr/>
        </p:nvSpPr>
        <p:spPr>
          <a:xfrm>
            <a:off x="6365511" y="5219211"/>
            <a:ext cx="2807220" cy="175432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abad ke-20, </a:t>
            </a:r>
            <a:r>
              <a:rPr lang="id-ID" dirty="0" smtClean="0"/>
              <a:t>advokasi </a:t>
            </a:r>
            <a:r>
              <a:rPr lang="id-ID" dirty="0"/>
              <a:t>ini lebih banyak dianggap sebagai pekerjaan memberi jasa di bidang hukum </a:t>
            </a:r>
            <a:r>
              <a:rPr lang="id-ID" dirty="0" smtClean="0"/>
              <a:t>dengan maupun tanpa </a:t>
            </a:r>
            <a:r>
              <a:rPr lang="id-ID" dirty="0"/>
              <a:t>suatu </a:t>
            </a:r>
            <a:r>
              <a:rPr lang="id-ID" dirty="0" smtClean="0"/>
              <a:t>imbalan </a:t>
            </a:r>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560458"/>
            <a:ext cx="0" cy="478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8" idx="3"/>
          </p:cNvCxnSpPr>
          <p:nvPr/>
        </p:nvCxnSpPr>
        <p:spPr>
          <a:xfrm>
            <a:off x="2974925" y="1916481"/>
            <a:ext cx="1007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546955" y="279364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18" idx="2"/>
            <a:endCxn id="26" idx="0"/>
          </p:cNvCxnSpPr>
          <p:nvPr/>
        </p:nvCxnSpPr>
        <p:spPr>
          <a:xfrm flipH="1">
            <a:off x="1522594" y="2793644"/>
            <a:ext cx="24361" cy="1359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26" idx="2"/>
          </p:cNvCxnSpPr>
          <p:nvPr/>
        </p:nvCxnSpPr>
        <p:spPr>
          <a:xfrm>
            <a:off x="1522594" y="4129953"/>
            <a:ext cx="0" cy="1427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a:endCxn id="32" idx="1"/>
          </p:cNvCxnSpPr>
          <p:nvPr/>
        </p:nvCxnSpPr>
        <p:spPr>
          <a:xfrm>
            <a:off x="3025282" y="5957875"/>
            <a:ext cx="2611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26" idx="3"/>
          </p:cNvCxnSpPr>
          <p:nvPr/>
        </p:nvCxnSpPr>
        <p:spPr>
          <a:xfrm>
            <a:off x="2926204" y="3529789"/>
            <a:ext cx="360234" cy="6001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29" idx="1"/>
            <a:endCxn id="30" idx="3"/>
          </p:cNvCxnSpPr>
          <p:nvPr/>
        </p:nvCxnSpPr>
        <p:spPr>
          <a:xfrm flipH="1">
            <a:off x="6093658" y="3864621"/>
            <a:ext cx="243122" cy="408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endCxn id="7" idx="1"/>
          </p:cNvCxnSpPr>
          <p:nvPr/>
        </p:nvCxnSpPr>
        <p:spPr>
          <a:xfrm>
            <a:off x="6215219" y="1760199"/>
            <a:ext cx="64278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7" idx="2"/>
          </p:cNvCxnSpPr>
          <p:nvPr/>
        </p:nvCxnSpPr>
        <p:spPr>
          <a:xfrm>
            <a:off x="7918710" y="2221864"/>
            <a:ext cx="0" cy="9040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32" idx="3"/>
          </p:cNvCxnSpPr>
          <p:nvPr/>
        </p:nvCxnSpPr>
        <p:spPr>
          <a:xfrm>
            <a:off x="6093658" y="5957875"/>
            <a:ext cx="243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2732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dirty="0" smtClean="0">
                <a:solidFill>
                  <a:srgbClr val="000000"/>
                </a:solidFill>
                <a:latin typeface="Tahoma"/>
                <a:ea typeface="Times New Roman"/>
              </a:rPr>
              <a:t>SEJARAH ADVOKASI DI INDONESIA</a:t>
            </a:r>
            <a:endParaRPr lang="en-US" sz="2000" i="1" dirty="0" smtClean="0">
              <a:solidFill>
                <a:srgbClr val="000000"/>
              </a:solidFill>
              <a:latin typeface="Arial" pitchFamily="34" charset="0"/>
              <a:ea typeface="Times New Roman"/>
              <a:cs typeface="Arial" pitchFamily="34" charset="0"/>
            </a:endParaRPr>
          </a:p>
        </p:txBody>
      </p:sp>
      <p:sp>
        <p:nvSpPr>
          <p:cNvPr id="18" name="TextBox 17"/>
          <p:cNvSpPr txBox="1"/>
          <p:nvPr/>
        </p:nvSpPr>
        <p:spPr>
          <a:xfrm>
            <a:off x="304800" y="1114268"/>
            <a:ext cx="3293307" cy="501675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Ketika Indonesia dalam masa penjajahan, 1884, advokasi dan bantuhan hukum mulai diperkenalkan di Indonesia.</a:t>
            </a:r>
          </a:p>
          <a:p>
            <a:endParaRPr lang="id-ID" sz="2000" dirty="0"/>
          </a:p>
          <a:p>
            <a:r>
              <a:rPr lang="id-ID" sz="2000" dirty="0" smtClean="0"/>
              <a:t>Mula-mula diberlakukan Firman Raja No. 1 tanggal 16 Mei 1048. </a:t>
            </a:r>
          </a:p>
          <a:p>
            <a:endParaRPr lang="id-ID" sz="2000" dirty="0"/>
          </a:p>
          <a:p>
            <a:r>
              <a:rPr lang="id-ID" sz="2000" dirty="0" smtClean="0"/>
              <a:t>Peraturan tentang susunan peradilan dan kebijaksanaan kehakiman. Regelemen of de rahterlijke organisaticen beleid der justie.</a:t>
            </a:r>
            <a:endParaRPr lang="id-ID" sz="2000" dirty="0"/>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560458"/>
            <a:ext cx="0" cy="478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951454" y="6131026"/>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98107" y="3733800"/>
            <a:ext cx="66909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495799" y="1225421"/>
            <a:ext cx="4191001" cy="526297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400" dirty="0" smtClean="0"/>
              <a:t>Kemudian diatur dalam</a:t>
            </a:r>
            <a:r>
              <a:rPr lang="id-ID" sz="2400" dirty="0"/>
              <a:t> </a:t>
            </a:r>
            <a:r>
              <a:rPr lang="id-ID" sz="2400" i="1" dirty="0"/>
              <a:t>Herziene Indonesisch Rechtsreglement</a:t>
            </a:r>
            <a:r>
              <a:rPr lang="id-ID" sz="2400" dirty="0"/>
              <a:t> (HIR</a:t>
            </a:r>
            <a:r>
              <a:rPr lang="id-ID" sz="2400" dirty="0" smtClean="0"/>
              <a:t>), terdapat </a:t>
            </a:r>
            <a:r>
              <a:rPr lang="id-ID" sz="2400" dirty="0"/>
              <a:t>sejumlah pasal yang mengatur tentang </a:t>
            </a:r>
            <a:r>
              <a:rPr lang="id-ID" sz="2400" dirty="0" smtClean="0"/>
              <a:t>advokasi dan bantuan </a:t>
            </a:r>
            <a:r>
              <a:rPr lang="id-ID" sz="2400" dirty="0"/>
              <a:t>hukum oleh penasihat hukum atau </a:t>
            </a:r>
            <a:r>
              <a:rPr lang="id-ID" sz="2400" dirty="0" smtClean="0"/>
              <a:t>advokat /</a:t>
            </a:r>
            <a:r>
              <a:rPr lang="id-ID" sz="2400" i="1" dirty="0" smtClean="0"/>
              <a:t>procureur</a:t>
            </a:r>
            <a:r>
              <a:rPr lang="id-ID" sz="2400" dirty="0"/>
              <a:t> (di-indonesia-kan menjadi “pokrol”) </a:t>
            </a:r>
            <a:r>
              <a:rPr lang="id-ID" sz="2400" dirty="0" smtClean="0"/>
              <a:t> Tahun 1927. </a:t>
            </a:r>
            <a:r>
              <a:rPr lang="id-ID" sz="2400" dirty="0"/>
              <a:t>Bentuk Organisasinya disebut </a:t>
            </a:r>
            <a:r>
              <a:rPr lang="id-ID" sz="2400" i="1" dirty="0"/>
              <a:t>Balie van Advokaten</a:t>
            </a:r>
            <a:r>
              <a:rPr lang="id-ID" sz="2400" dirty="0"/>
              <a:t>, didirikan oleh Mr. Sastro Mudjono, Mr. Iskak, dan Mr. </a:t>
            </a:r>
            <a:r>
              <a:rPr lang="id-ID" sz="2400" dirty="0" smtClean="0"/>
              <a:t>Soenarjo</a:t>
            </a:r>
            <a:endParaRPr lang="id-ID" sz="2400" dirty="0"/>
          </a:p>
        </p:txBody>
      </p:sp>
    </p:spTree>
    <p:extLst>
      <p:ext uri="{BB962C8B-B14F-4D97-AF65-F5344CB8AC3E}">
        <p14:creationId xmlns:p14="http://schemas.microsoft.com/office/powerpoint/2010/main" val="1926338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dirty="0" smtClean="0">
                <a:solidFill>
                  <a:srgbClr val="000000"/>
                </a:solidFill>
                <a:latin typeface="Tahoma"/>
                <a:ea typeface="Times New Roman"/>
              </a:rPr>
              <a:t>SEJARAH ADVOKASI DI INDONESIA</a:t>
            </a:r>
            <a:endParaRPr lang="en-US" sz="2000" i="1" dirty="0" smtClean="0">
              <a:solidFill>
                <a:srgbClr val="000000"/>
              </a:solidFill>
              <a:latin typeface="Arial" pitchFamily="34" charset="0"/>
              <a:ea typeface="Times New Roman"/>
              <a:cs typeface="Arial" pitchFamily="34" charset="0"/>
            </a:endParaRPr>
          </a:p>
        </p:txBody>
      </p:sp>
      <p:sp>
        <p:nvSpPr>
          <p:cNvPr id="18" name="TextBox 17"/>
          <p:cNvSpPr txBox="1"/>
          <p:nvPr/>
        </p:nvSpPr>
        <p:spPr>
          <a:xfrm>
            <a:off x="153299" y="1114268"/>
            <a:ext cx="3293307" cy="132343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Advokasi berkembang di Indonesia sejalan dengan diberlakukannya asas korkondansi.</a:t>
            </a:r>
          </a:p>
        </p:txBody>
      </p:sp>
      <p:sp>
        <p:nvSpPr>
          <p:cNvPr id="31" name="TextBox 30"/>
          <p:cNvSpPr txBox="1"/>
          <p:nvPr/>
        </p:nvSpPr>
        <p:spPr>
          <a:xfrm>
            <a:off x="3657600" y="1039317"/>
            <a:ext cx="5334000" cy="563231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fontAlgn="base"/>
            <a:r>
              <a:rPr lang="id-ID" sz="2000" dirty="0">
                <a:solidFill>
                  <a:schemeClr val="tx1"/>
                </a:solidFill>
              </a:rPr>
              <a:t>T</a:t>
            </a:r>
            <a:r>
              <a:rPr lang="id-ID" sz="2000" dirty="0" smtClean="0">
                <a:solidFill>
                  <a:schemeClr val="tx1"/>
                </a:solidFill>
              </a:rPr>
              <a:t>ahun 1963 : </a:t>
            </a:r>
            <a:r>
              <a:rPr lang="id-ID" sz="2000" dirty="0">
                <a:solidFill>
                  <a:schemeClr val="tx1"/>
                </a:solidFill>
              </a:rPr>
              <a:t>Persatuan Advokat Indonesia (</a:t>
            </a:r>
            <a:r>
              <a:rPr lang="id-ID" sz="2000" dirty="0" smtClean="0">
                <a:solidFill>
                  <a:schemeClr val="tx1"/>
                </a:solidFill>
              </a:rPr>
              <a:t>PAI), </a:t>
            </a:r>
          </a:p>
          <a:p>
            <a:pPr algn="just" fontAlgn="base"/>
            <a:r>
              <a:rPr lang="id-ID" sz="2000" dirty="0" smtClean="0">
                <a:solidFill>
                  <a:schemeClr val="tx1"/>
                </a:solidFill>
              </a:rPr>
              <a:t>Tahun 1964 : Peradin</a:t>
            </a:r>
            <a:r>
              <a:rPr lang="id-ID" sz="2000" dirty="0">
                <a:solidFill>
                  <a:schemeClr val="tx1"/>
                </a:solidFill>
              </a:rPr>
              <a:t>. </a:t>
            </a:r>
            <a:endParaRPr lang="id-ID" sz="2000" dirty="0" smtClean="0">
              <a:solidFill>
                <a:schemeClr val="tx1"/>
              </a:solidFill>
            </a:endParaRPr>
          </a:p>
          <a:p>
            <a:pPr algn="just" fontAlgn="base"/>
            <a:r>
              <a:rPr lang="id-ID" sz="2000" dirty="0" smtClean="0">
                <a:solidFill>
                  <a:schemeClr val="tx1"/>
                </a:solidFill>
              </a:rPr>
              <a:t>Tahun </a:t>
            </a:r>
            <a:r>
              <a:rPr lang="id-ID" sz="2000" dirty="0">
                <a:solidFill>
                  <a:schemeClr val="tx1"/>
                </a:solidFill>
              </a:rPr>
              <a:t>1985 </a:t>
            </a:r>
            <a:r>
              <a:rPr lang="id-ID" sz="2000" dirty="0" smtClean="0">
                <a:solidFill>
                  <a:schemeClr val="tx1"/>
                </a:solidFill>
              </a:rPr>
              <a:t>:  </a:t>
            </a:r>
            <a:r>
              <a:rPr lang="id-ID" sz="2000" dirty="0">
                <a:solidFill>
                  <a:schemeClr val="tx1"/>
                </a:solidFill>
              </a:rPr>
              <a:t>Ikatan Advokat Indonesia (</a:t>
            </a:r>
            <a:r>
              <a:rPr lang="id-ID" sz="2000" dirty="0" smtClean="0">
                <a:solidFill>
                  <a:schemeClr val="tx1"/>
                </a:solidFill>
              </a:rPr>
              <a:t>Ikadin) </a:t>
            </a:r>
            <a:endParaRPr lang="id-ID" sz="2000" dirty="0" smtClean="0">
              <a:solidFill>
                <a:schemeClr val="tx1"/>
              </a:solidFill>
            </a:endParaRPr>
          </a:p>
          <a:p>
            <a:pPr algn="just" fontAlgn="base"/>
            <a:r>
              <a:rPr lang="id-ID" sz="2000" dirty="0" smtClean="0">
                <a:solidFill>
                  <a:schemeClr val="tx1"/>
                </a:solidFill>
              </a:rPr>
              <a:t>Tahun 1987 : </a:t>
            </a:r>
            <a:r>
              <a:rPr lang="id-ID" sz="2000" dirty="0" smtClean="0">
                <a:solidFill>
                  <a:schemeClr val="tx1"/>
                </a:solidFill>
              </a:rPr>
              <a:t>Ikatan </a:t>
            </a:r>
            <a:r>
              <a:rPr lang="id-ID" sz="2000" dirty="0">
                <a:solidFill>
                  <a:schemeClr val="tx1"/>
                </a:solidFill>
              </a:rPr>
              <a:t>Penasehat Hukum Indonesia (IPHI), </a:t>
            </a:r>
            <a:endParaRPr lang="id-ID" sz="2000" dirty="0" smtClean="0">
              <a:solidFill>
                <a:schemeClr val="tx1"/>
              </a:solidFill>
            </a:endParaRPr>
          </a:p>
          <a:p>
            <a:pPr algn="just" fontAlgn="base"/>
            <a:r>
              <a:rPr lang="id-ID" sz="2000" dirty="0" smtClean="0">
                <a:solidFill>
                  <a:schemeClr val="tx1"/>
                </a:solidFill>
              </a:rPr>
              <a:t>Tahun </a:t>
            </a:r>
            <a:r>
              <a:rPr lang="id-ID" sz="2000" dirty="0">
                <a:solidFill>
                  <a:schemeClr val="tx1"/>
                </a:solidFill>
              </a:rPr>
              <a:t>1988 </a:t>
            </a:r>
            <a:r>
              <a:rPr lang="id-ID" sz="2000" dirty="0" smtClean="0">
                <a:solidFill>
                  <a:schemeClr val="tx1"/>
                </a:solidFill>
              </a:rPr>
              <a:t>:  </a:t>
            </a:r>
            <a:r>
              <a:rPr lang="id-ID" sz="2000" dirty="0">
                <a:solidFill>
                  <a:schemeClr val="tx1"/>
                </a:solidFill>
              </a:rPr>
              <a:t>Asosiasi Konsultan Hukum Indonesia (AKHI), </a:t>
            </a:r>
            <a:endParaRPr lang="id-ID" sz="2000" dirty="0" smtClean="0">
              <a:solidFill>
                <a:schemeClr val="tx1"/>
              </a:solidFill>
            </a:endParaRPr>
          </a:p>
          <a:p>
            <a:pPr algn="just" fontAlgn="base"/>
            <a:r>
              <a:rPr lang="id-ID" sz="2000" dirty="0" smtClean="0">
                <a:solidFill>
                  <a:schemeClr val="tx1"/>
                </a:solidFill>
              </a:rPr>
              <a:t>Tahun : </a:t>
            </a:r>
            <a:r>
              <a:rPr lang="id-ID" sz="2000" dirty="0" smtClean="0">
                <a:solidFill>
                  <a:schemeClr val="tx1"/>
                </a:solidFill>
              </a:rPr>
              <a:t>1989</a:t>
            </a:r>
            <a:r>
              <a:rPr lang="id-ID" sz="2000" dirty="0">
                <a:solidFill>
                  <a:schemeClr val="tx1"/>
                </a:solidFill>
              </a:rPr>
              <a:t>: Himpunan Konsultan Hukum Pasar Modal (HKHPM), </a:t>
            </a:r>
            <a:endParaRPr lang="id-ID" sz="2000" dirty="0" smtClean="0">
              <a:solidFill>
                <a:schemeClr val="tx1"/>
              </a:solidFill>
            </a:endParaRPr>
          </a:p>
          <a:p>
            <a:pPr algn="just" fontAlgn="base"/>
            <a:r>
              <a:rPr lang="id-ID" sz="2000" dirty="0" smtClean="0">
                <a:solidFill>
                  <a:schemeClr val="tx1"/>
                </a:solidFill>
              </a:rPr>
              <a:t>Tahun </a:t>
            </a:r>
            <a:r>
              <a:rPr lang="id-ID" sz="2000" dirty="0" smtClean="0">
                <a:solidFill>
                  <a:schemeClr val="tx1"/>
                </a:solidFill>
              </a:rPr>
              <a:t>1990</a:t>
            </a:r>
            <a:r>
              <a:rPr lang="id-ID" sz="2000" dirty="0">
                <a:solidFill>
                  <a:schemeClr val="tx1"/>
                </a:solidFill>
              </a:rPr>
              <a:t>: Asosiasi Advokat Indonesia (AAI), </a:t>
            </a:r>
            <a:endParaRPr lang="id-ID" sz="2000" dirty="0" smtClean="0">
              <a:solidFill>
                <a:schemeClr val="tx1"/>
              </a:solidFill>
            </a:endParaRPr>
          </a:p>
          <a:p>
            <a:pPr algn="just" fontAlgn="base"/>
            <a:r>
              <a:rPr lang="id-ID" sz="2000" dirty="0" smtClean="0">
                <a:solidFill>
                  <a:schemeClr val="tx1"/>
                </a:solidFill>
              </a:rPr>
              <a:t>Tahun </a:t>
            </a:r>
            <a:r>
              <a:rPr lang="id-ID" sz="2000" dirty="0" smtClean="0">
                <a:solidFill>
                  <a:schemeClr val="tx1"/>
                </a:solidFill>
              </a:rPr>
              <a:t>1993</a:t>
            </a:r>
            <a:r>
              <a:rPr lang="id-ID" sz="2000" dirty="0">
                <a:solidFill>
                  <a:schemeClr val="tx1"/>
                </a:solidFill>
              </a:rPr>
              <a:t>: Himpunan Advokat dan Pengacara Indonesia (HAPI), </a:t>
            </a:r>
            <a:endParaRPr lang="id-ID" sz="2000" dirty="0" smtClean="0">
              <a:solidFill>
                <a:schemeClr val="tx1"/>
              </a:solidFill>
            </a:endParaRPr>
          </a:p>
          <a:p>
            <a:pPr algn="just" fontAlgn="base"/>
            <a:r>
              <a:rPr lang="id-ID" sz="2000" dirty="0" smtClean="0">
                <a:solidFill>
                  <a:schemeClr val="tx1"/>
                </a:solidFill>
              </a:rPr>
              <a:t>Tahun </a:t>
            </a:r>
            <a:r>
              <a:rPr lang="id-ID" sz="2000" dirty="0" smtClean="0">
                <a:solidFill>
                  <a:schemeClr val="tx1"/>
                </a:solidFill>
              </a:rPr>
              <a:t>1998</a:t>
            </a:r>
            <a:r>
              <a:rPr lang="id-ID" sz="2000" dirty="0">
                <a:solidFill>
                  <a:schemeClr val="tx1"/>
                </a:solidFill>
              </a:rPr>
              <a:t>: Serikat Pengacara Indonesia (SPI), </a:t>
            </a:r>
            <a:endParaRPr lang="id-ID" sz="2000" dirty="0" smtClean="0">
              <a:solidFill>
                <a:schemeClr val="tx1"/>
              </a:solidFill>
            </a:endParaRPr>
          </a:p>
          <a:p>
            <a:pPr algn="just" fontAlgn="base"/>
            <a:r>
              <a:rPr lang="id-ID" sz="2000" dirty="0" smtClean="0">
                <a:solidFill>
                  <a:schemeClr val="tx1"/>
                </a:solidFill>
              </a:rPr>
              <a:t>Tahun </a:t>
            </a:r>
            <a:r>
              <a:rPr lang="id-ID" sz="2000" dirty="0" smtClean="0">
                <a:solidFill>
                  <a:schemeClr val="tx1"/>
                </a:solidFill>
              </a:rPr>
              <a:t>2003</a:t>
            </a:r>
            <a:r>
              <a:rPr lang="id-ID" sz="2000" dirty="0">
                <a:solidFill>
                  <a:schemeClr val="tx1"/>
                </a:solidFill>
              </a:rPr>
              <a:t>: Asosiasi Pengacara Syariah Indonesia (APSI), </a:t>
            </a:r>
            <a:endParaRPr lang="id-ID" sz="2000" dirty="0" smtClean="0">
              <a:solidFill>
                <a:schemeClr val="tx1"/>
              </a:solidFill>
            </a:endParaRPr>
          </a:p>
          <a:p>
            <a:pPr algn="just" fontAlgn="base"/>
            <a:r>
              <a:rPr lang="id-ID" sz="2000" dirty="0" smtClean="0">
                <a:solidFill>
                  <a:schemeClr val="tx1"/>
                </a:solidFill>
              </a:rPr>
              <a:t>Tahun</a:t>
            </a:r>
            <a:r>
              <a:rPr lang="id-ID" sz="2000" dirty="0" smtClean="0">
                <a:solidFill>
                  <a:schemeClr val="tx1"/>
                </a:solidFill>
              </a:rPr>
              <a:t> </a:t>
            </a:r>
            <a:r>
              <a:rPr lang="id-ID" sz="2000" dirty="0">
                <a:solidFill>
                  <a:schemeClr val="tx1"/>
                </a:solidFill>
              </a:rPr>
              <a:t>2005: </a:t>
            </a:r>
            <a:r>
              <a:rPr lang="id-ID" sz="2000" b="1" dirty="0">
                <a:solidFill>
                  <a:schemeClr val="tx1"/>
                </a:solidFill>
              </a:rPr>
              <a:t>Perhimpunan Advokat Indonesia </a:t>
            </a:r>
            <a:r>
              <a:rPr lang="id-ID" sz="2000" b="1" dirty="0" smtClean="0">
                <a:solidFill>
                  <a:schemeClr val="tx1"/>
                </a:solidFill>
              </a:rPr>
              <a:t>(PERADI).</a:t>
            </a:r>
            <a:endParaRPr lang="id-ID" sz="2000" b="1" dirty="0">
              <a:solidFill>
                <a:schemeClr val="tx1"/>
              </a:solidFill>
            </a:endParaRPr>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560458"/>
            <a:ext cx="0" cy="478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799953" y="243770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53298" y="2898098"/>
            <a:ext cx="3293307"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Diatur pentingnya bantuan hukum bagi masyarakat</a:t>
            </a:r>
            <a:r>
              <a:rPr lang="id-ID" sz="2000" dirty="0" smtClean="0"/>
              <a:t>.</a:t>
            </a:r>
            <a:endParaRPr lang="id-ID" sz="2000" dirty="0" smtClean="0"/>
          </a:p>
        </p:txBody>
      </p:sp>
      <p:sp>
        <p:nvSpPr>
          <p:cNvPr id="11" name="TextBox 10"/>
          <p:cNvSpPr txBox="1"/>
          <p:nvPr/>
        </p:nvSpPr>
        <p:spPr>
          <a:xfrm>
            <a:off x="0" y="4251518"/>
            <a:ext cx="3293307"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Diberlakukannya tiga golongan penduduk Indonesi</a:t>
            </a:r>
          </a:p>
        </p:txBody>
      </p:sp>
      <p:cxnSp>
        <p:nvCxnSpPr>
          <p:cNvPr id="4" name="Straight Arrow Connector 3"/>
          <p:cNvCxnSpPr/>
          <p:nvPr/>
        </p:nvCxnSpPr>
        <p:spPr>
          <a:xfrm>
            <a:off x="1447800" y="2437707"/>
            <a:ext cx="0" cy="4578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47800" y="3713678"/>
            <a:ext cx="0" cy="505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0" y="5465747"/>
            <a:ext cx="3293307" cy="70788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1910 baru ada addvokat Bumi Putra.</a:t>
            </a:r>
          </a:p>
        </p:txBody>
      </p:sp>
      <p:cxnSp>
        <p:nvCxnSpPr>
          <p:cNvPr id="13" name="Straight Arrow Connector 12"/>
          <p:cNvCxnSpPr/>
          <p:nvPr/>
        </p:nvCxnSpPr>
        <p:spPr>
          <a:xfrm>
            <a:off x="1447800" y="4959404"/>
            <a:ext cx="0" cy="5063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6" idx="3"/>
          </p:cNvCxnSpPr>
          <p:nvPr/>
        </p:nvCxnSpPr>
        <p:spPr>
          <a:xfrm>
            <a:off x="6687094" y="529680"/>
            <a:ext cx="9329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620000" y="529680"/>
            <a:ext cx="0" cy="3847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295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b="1" dirty="0" smtClean="0">
                <a:solidFill>
                  <a:srgbClr val="000000"/>
                </a:solidFill>
                <a:latin typeface="Tahoma"/>
                <a:ea typeface="Times New Roman"/>
              </a:rPr>
              <a:t>TERBENTUKNYA PERADI</a:t>
            </a:r>
            <a:endParaRPr lang="en-US" sz="2000" b="1"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6553200" y="1094632"/>
            <a:ext cx="2426220" cy="258532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dirty="0"/>
              <a:t>PERADI </a:t>
            </a:r>
            <a:r>
              <a:rPr lang="en-US" dirty="0" err="1"/>
              <a:t>didekiarasikan</a:t>
            </a:r>
            <a:r>
              <a:rPr lang="en-US" dirty="0"/>
              <a:t> </a:t>
            </a:r>
            <a:r>
              <a:rPr lang="en-US" dirty="0" err="1"/>
              <a:t>pada</a:t>
            </a:r>
            <a:r>
              <a:rPr lang="en-US" dirty="0"/>
              <a:t> </a:t>
            </a:r>
            <a:r>
              <a:rPr lang="en-US" dirty="0" err="1"/>
              <a:t>tanggal</a:t>
            </a:r>
            <a:r>
              <a:rPr lang="en-US" dirty="0"/>
              <a:t> 21 </a:t>
            </a:r>
            <a:r>
              <a:rPr lang="en-US" dirty="0" err="1"/>
              <a:t>Desember</a:t>
            </a:r>
            <a:r>
              <a:rPr lang="en-US" dirty="0"/>
              <a:t> </a:t>
            </a:r>
            <a:r>
              <a:rPr lang="en-US" dirty="0" smtClean="0"/>
              <a:t>2004</a:t>
            </a:r>
            <a:r>
              <a:rPr lang="id-ID" dirty="0" smtClean="0"/>
              <a:t>.</a:t>
            </a:r>
            <a:r>
              <a:rPr lang="id-ID" dirty="0"/>
              <a:t> </a:t>
            </a:r>
            <a:r>
              <a:rPr lang="id-ID" dirty="0" smtClean="0"/>
              <a:t>L</a:t>
            </a:r>
            <a:r>
              <a:rPr lang="en-US" dirty="0" err="1" smtClean="0"/>
              <a:t>aunching</a:t>
            </a:r>
            <a:r>
              <a:rPr lang="en-US" dirty="0" smtClean="0"/>
              <a:t> </a:t>
            </a:r>
            <a:r>
              <a:rPr lang="en-US" dirty="0"/>
              <a:t>PERADI &amp; </a:t>
            </a:r>
            <a:r>
              <a:rPr lang="en-US" dirty="0" err="1"/>
              <a:t>pengurus</a:t>
            </a:r>
            <a:r>
              <a:rPr lang="en-US" dirty="0"/>
              <a:t> </a:t>
            </a:r>
            <a:r>
              <a:rPr lang="en-US" dirty="0" err="1"/>
              <a:t>organisasi</a:t>
            </a:r>
            <a:r>
              <a:rPr lang="en-US" dirty="0"/>
              <a:t> </a:t>
            </a:r>
            <a:r>
              <a:rPr lang="en-US" dirty="0" err="1"/>
              <a:t>pada</a:t>
            </a:r>
            <a:r>
              <a:rPr lang="en-US" dirty="0"/>
              <a:t> </a:t>
            </a:r>
            <a:r>
              <a:rPr lang="en-US" dirty="0" err="1"/>
              <a:t>tanggal</a:t>
            </a:r>
            <a:r>
              <a:rPr lang="en-US" dirty="0"/>
              <a:t> 7 April 2005 di </a:t>
            </a:r>
            <a:r>
              <a:rPr lang="en-US" dirty="0" smtClean="0"/>
              <a:t>Jakarta.</a:t>
            </a:r>
            <a:r>
              <a:rPr lang="id-ID" dirty="0" smtClean="0"/>
              <a:t> dengan ketua Otto Hasibuan.</a:t>
            </a:r>
          </a:p>
        </p:txBody>
      </p:sp>
      <p:sp>
        <p:nvSpPr>
          <p:cNvPr id="18" name="TextBox 17"/>
          <p:cNvSpPr txBox="1"/>
          <p:nvPr/>
        </p:nvSpPr>
        <p:spPr>
          <a:xfrm>
            <a:off x="118984" y="1039318"/>
            <a:ext cx="2855941"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a:t>Forum </a:t>
            </a:r>
            <a:r>
              <a:rPr lang="en-US" dirty="0" err="1"/>
              <a:t>Komunikasi</a:t>
            </a:r>
            <a:r>
              <a:rPr lang="en-US" dirty="0"/>
              <a:t> </a:t>
            </a:r>
            <a:r>
              <a:rPr lang="en-US" dirty="0" err="1"/>
              <a:t>Advokat</a:t>
            </a:r>
            <a:r>
              <a:rPr lang="en-US" dirty="0"/>
              <a:t> Indonesia (FKAI) yang </a:t>
            </a:r>
            <a:r>
              <a:rPr lang="en-US" dirty="0" err="1"/>
              <a:t>dibentuk</a:t>
            </a:r>
            <a:r>
              <a:rPr lang="en-US" dirty="0"/>
              <a:t> </a:t>
            </a:r>
            <a:r>
              <a:rPr lang="en-US" dirty="0" err="1"/>
              <a:t>pada</a:t>
            </a:r>
            <a:r>
              <a:rPr lang="en-US" dirty="0"/>
              <a:t> </a:t>
            </a:r>
            <a:r>
              <a:rPr lang="en-US" dirty="0" err="1"/>
              <a:t>thun</a:t>
            </a:r>
            <a:r>
              <a:rPr lang="en-US" dirty="0"/>
              <a:t> 1999 </a:t>
            </a:r>
            <a:endParaRPr lang="id-ID" dirty="0" smtClean="0"/>
          </a:p>
        </p:txBody>
      </p:sp>
      <p:sp>
        <p:nvSpPr>
          <p:cNvPr id="24" name="TextBox 23"/>
          <p:cNvSpPr txBox="1"/>
          <p:nvPr/>
        </p:nvSpPr>
        <p:spPr>
          <a:xfrm>
            <a:off x="3286437" y="1049733"/>
            <a:ext cx="2928781" cy="258532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err="1"/>
              <a:t>Setelah</a:t>
            </a:r>
            <a:r>
              <a:rPr lang="en-US" dirty="0"/>
              <a:t> </a:t>
            </a:r>
            <a:r>
              <a:rPr lang="en-US" dirty="0" err="1"/>
              <a:t>Undang-undang</a:t>
            </a:r>
            <a:r>
              <a:rPr lang="en-US" dirty="0"/>
              <a:t> No. 18 </a:t>
            </a:r>
            <a:r>
              <a:rPr lang="en-US" dirty="0" err="1"/>
              <a:t>tahun</a:t>
            </a:r>
            <a:r>
              <a:rPr lang="en-US" dirty="0"/>
              <a:t> 2003 </a:t>
            </a:r>
            <a:r>
              <a:rPr lang="en-US" dirty="0" err="1"/>
              <a:t>tentang</a:t>
            </a:r>
            <a:r>
              <a:rPr lang="en-US" dirty="0"/>
              <a:t> </a:t>
            </a:r>
            <a:r>
              <a:rPr lang="en-US" dirty="0" err="1"/>
              <a:t>Advokat</a:t>
            </a:r>
            <a:r>
              <a:rPr lang="en-US" dirty="0"/>
              <a:t> </a:t>
            </a:r>
            <a:r>
              <a:rPr lang="en-US" dirty="0" err="1"/>
              <a:t>diundangkan</a:t>
            </a:r>
            <a:r>
              <a:rPr lang="en-US" dirty="0"/>
              <a:t> 5 April </a:t>
            </a:r>
            <a:r>
              <a:rPr lang="en-US" dirty="0" smtClean="0"/>
              <a:t>2003</a:t>
            </a:r>
            <a:r>
              <a:rPr lang="id-ID" dirty="0" smtClean="0"/>
              <a:t>.</a:t>
            </a:r>
            <a:r>
              <a:rPr lang="id-ID" dirty="0"/>
              <a:t> D</a:t>
            </a:r>
            <a:r>
              <a:rPr lang="en-US" dirty="0" err="1"/>
              <a:t>ibentuk</a:t>
            </a:r>
            <a:r>
              <a:rPr lang="en-US" dirty="0"/>
              <a:t> KKAI </a:t>
            </a:r>
            <a:r>
              <a:rPr lang="en-US" dirty="0" err="1"/>
              <a:t>versi</a:t>
            </a:r>
            <a:r>
              <a:rPr lang="en-US" dirty="0"/>
              <a:t> </a:t>
            </a:r>
            <a:r>
              <a:rPr lang="en-US" dirty="0" err="1"/>
              <a:t>kedua</a:t>
            </a:r>
            <a:r>
              <a:rPr lang="en-US" dirty="0"/>
              <a:t> </a:t>
            </a:r>
            <a:r>
              <a:rPr lang="en-US" dirty="0" err="1"/>
              <a:t>pada</a:t>
            </a:r>
            <a:r>
              <a:rPr lang="en-US" dirty="0"/>
              <a:t> </a:t>
            </a:r>
            <a:r>
              <a:rPr lang="en-US" dirty="0" err="1"/>
              <a:t>tanggal</a:t>
            </a:r>
            <a:r>
              <a:rPr lang="en-US" dirty="0"/>
              <a:t> 16 </a:t>
            </a:r>
            <a:r>
              <a:rPr lang="en-US" dirty="0" err="1"/>
              <a:t>Juni</a:t>
            </a:r>
            <a:r>
              <a:rPr lang="en-US" dirty="0"/>
              <a:t> 2003 </a:t>
            </a:r>
            <a:r>
              <a:rPr lang="en-US" dirty="0" err="1"/>
              <a:t>dimana</a:t>
            </a:r>
            <a:r>
              <a:rPr lang="en-US" dirty="0"/>
              <a:t> KKAI yang </a:t>
            </a:r>
            <a:r>
              <a:rPr lang="en-US" dirty="0" err="1"/>
              <a:t>baru</a:t>
            </a:r>
            <a:r>
              <a:rPr lang="en-US" dirty="0"/>
              <a:t> </a:t>
            </a:r>
            <a:r>
              <a:rPr lang="en-US" dirty="0" err="1"/>
              <a:t>ini</a:t>
            </a:r>
            <a:r>
              <a:rPr lang="en-US" dirty="0"/>
              <a:t> </a:t>
            </a:r>
            <a:r>
              <a:rPr lang="en-US" dirty="0" err="1"/>
              <a:t>terdiri</a:t>
            </a:r>
            <a:r>
              <a:rPr lang="en-US" dirty="0"/>
              <a:t> </a:t>
            </a:r>
            <a:r>
              <a:rPr lang="en-US" dirty="0" err="1"/>
              <a:t>dari</a:t>
            </a:r>
            <a:r>
              <a:rPr lang="en-US" dirty="0"/>
              <a:t> 8 (</a:t>
            </a:r>
            <a:r>
              <a:rPr lang="en-US" dirty="0" err="1"/>
              <a:t>delapan</a:t>
            </a:r>
            <a:r>
              <a:rPr lang="en-US" dirty="0"/>
              <a:t>) </a:t>
            </a:r>
            <a:r>
              <a:rPr lang="en-US" dirty="0" err="1"/>
              <a:t>organisasi</a:t>
            </a:r>
            <a:r>
              <a:rPr lang="en-US" dirty="0"/>
              <a:t> </a:t>
            </a:r>
            <a:r>
              <a:rPr lang="en-US" dirty="0" err="1" smtClean="0"/>
              <a:t>advokat</a:t>
            </a:r>
            <a:endParaRPr lang="id-ID" dirty="0"/>
          </a:p>
        </p:txBody>
      </p:sp>
      <p:sp>
        <p:nvSpPr>
          <p:cNvPr id="26" name="TextBox 25"/>
          <p:cNvSpPr txBox="1"/>
          <p:nvPr/>
        </p:nvSpPr>
        <p:spPr>
          <a:xfrm>
            <a:off x="167705" y="2202628"/>
            <a:ext cx="2807220" cy="480131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dirty="0" err="1"/>
              <a:t>Komite</a:t>
            </a:r>
            <a:r>
              <a:rPr lang="en-US" dirty="0"/>
              <a:t> </a:t>
            </a:r>
            <a:r>
              <a:rPr lang="en-US" dirty="0" err="1"/>
              <a:t>Kerja</a:t>
            </a:r>
            <a:r>
              <a:rPr lang="en-US" dirty="0"/>
              <a:t> </a:t>
            </a:r>
            <a:r>
              <a:rPr lang="en-US" dirty="0" err="1"/>
              <a:t>Advokat</a:t>
            </a:r>
            <a:r>
              <a:rPr lang="en-US" dirty="0"/>
              <a:t> Indonesia (KKAI) </a:t>
            </a:r>
            <a:r>
              <a:rPr lang="en-US" dirty="0" err="1"/>
              <a:t>tanggal</a:t>
            </a:r>
            <a:r>
              <a:rPr lang="en-US" dirty="0"/>
              <a:t> 11 </a:t>
            </a:r>
            <a:r>
              <a:rPr lang="en-US" dirty="0" err="1"/>
              <a:t>Februari</a:t>
            </a:r>
            <a:r>
              <a:rPr lang="en-US" dirty="0"/>
              <a:t> 2002  yang </a:t>
            </a:r>
            <a:r>
              <a:rPr lang="en-US" dirty="0" err="1"/>
              <a:t>beranggotakan</a:t>
            </a:r>
            <a:r>
              <a:rPr lang="en-US" dirty="0"/>
              <a:t> </a:t>
            </a:r>
            <a:r>
              <a:rPr lang="en-US" dirty="0" err="1"/>
              <a:t>Ikatan</a:t>
            </a:r>
            <a:r>
              <a:rPr lang="en-US" dirty="0"/>
              <a:t> </a:t>
            </a:r>
            <a:r>
              <a:rPr lang="en-US" dirty="0" err="1"/>
              <a:t>Advokat</a:t>
            </a:r>
            <a:r>
              <a:rPr lang="en-US" dirty="0"/>
              <a:t> Indonesia (IKADIN), </a:t>
            </a:r>
            <a:r>
              <a:rPr lang="en-US" dirty="0" err="1"/>
              <a:t>Asosiasi</a:t>
            </a:r>
            <a:r>
              <a:rPr lang="en-US" dirty="0"/>
              <a:t> </a:t>
            </a:r>
            <a:r>
              <a:rPr lang="en-US" dirty="0" err="1"/>
              <a:t>Advokat</a:t>
            </a:r>
            <a:r>
              <a:rPr lang="en-US" dirty="0"/>
              <a:t> Indonesia (AAI), </a:t>
            </a:r>
            <a:r>
              <a:rPr lang="en-US" dirty="0" err="1"/>
              <a:t>Ikatan</a:t>
            </a:r>
            <a:r>
              <a:rPr lang="en-US" dirty="0"/>
              <a:t> </a:t>
            </a:r>
            <a:r>
              <a:rPr lang="en-US" dirty="0" err="1"/>
              <a:t>Penasehat</a:t>
            </a:r>
            <a:r>
              <a:rPr lang="en-US" dirty="0"/>
              <a:t> </a:t>
            </a:r>
            <a:r>
              <a:rPr lang="en-US" dirty="0" err="1"/>
              <a:t>Hukum</a:t>
            </a:r>
            <a:r>
              <a:rPr lang="en-US" dirty="0"/>
              <a:t> Indonesia (IPHI), </a:t>
            </a:r>
            <a:r>
              <a:rPr lang="en-US" dirty="0" err="1"/>
              <a:t>Serikat</a:t>
            </a:r>
            <a:r>
              <a:rPr lang="en-US" dirty="0"/>
              <a:t> </a:t>
            </a:r>
            <a:r>
              <a:rPr lang="en-US" dirty="0" err="1"/>
              <a:t>Pengacara</a:t>
            </a:r>
            <a:r>
              <a:rPr lang="en-US" dirty="0"/>
              <a:t> Indonesia (SPI) </a:t>
            </a:r>
            <a:r>
              <a:rPr lang="en-US" dirty="0" err="1"/>
              <a:t>Himpunan</a:t>
            </a:r>
            <a:r>
              <a:rPr lang="en-US" dirty="0"/>
              <a:t> </a:t>
            </a:r>
            <a:r>
              <a:rPr lang="en-US" dirty="0" err="1"/>
              <a:t>Advokat</a:t>
            </a:r>
            <a:r>
              <a:rPr lang="en-US" dirty="0"/>
              <a:t> </a:t>
            </a:r>
            <a:r>
              <a:rPr lang="en-US" dirty="0" err="1"/>
              <a:t>dan</a:t>
            </a:r>
            <a:r>
              <a:rPr lang="en-US" dirty="0"/>
              <a:t> </a:t>
            </a:r>
            <a:r>
              <a:rPr lang="en-US" dirty="0" err="1"/>
              <a:t>Pengacara</a:t>
            </a:r>
            <a:r>
              <a:rPr lang="en-US" dirty="0"/>
              <a:t> Indonesia (HAPI), </a:t>
            </a:r>
            <a:r>
              <a:rPr lang="en-US" dirty="0" err="1"/>
              <a:t>Himpunan</a:t>
            </a:r>
            <a:r>
              <a:rPr lang="en-US" dirty="0"/>
              <a:t> </a:t>
            </a:r>
            <a:r>
              <a:rPr lang="en-US" dirty="0" err="1"/>
              <a:t>Konsultan</a:t>
            </a:r>
            <a:r>
              <a:rPr lang="en-US" dirty="0"/>
              <a:t> </a:t>
            </a:r>
            <a:r>
              <a:rPr lang="en-US" dirty="0" err="1"/>
              <a:t>Hukum</a:t>
            </a:r>
            <a:r>
              <a:rPr lang="en-US" dirty="0"/>
              <a:t> </a:t>
            </a:r>
            <a:r>
              <a:rPr lang="en-US" dirty="0" err="1"/>
              <a:t>Pasar</a:t>
            </a:r>
            <a:r>
              <a:rPr lang="en-US" dirty="0"/>
              <a:t> Modal (HKHPM), </a:t>
            </a:r>
            <a:r>
              <a:rPr lang="en-US" dirty="0" err="1"/>
              <a:t>Asosiasi</a:t>
            </a:r>
            <a:r>
              <a:rPr lang="en-US" dirty="0"/>
              <a:t> </a:t>
            </a:r>
            <a:r>
              <a:rPr lang="en-US" dirty="0" err="1"/>
              <a:t>Konsultan</a:t>
            </a:r>
            <a:r>
              <a:rPr lang="en-US" dirty="0"/>
              <a:t> </a:t>
            </a:r>
            <a:r>
              <a:rPr lang="en-US" dirty="0" err="1"/>
              <a:t>Hukum</a:t>
            </a:r>
            <a:r>
              <a:rPr lang="en-US" dirty="0"/>
              <a:t> Indonesia (AKHI</a:t>
            </a:r>
            <a:r>
              <a:rPr lang="id-ID" dirty="0"/>
              <a:t>)</a:t>
            </a:r>
          </a:p>
        </p:txBody>
      </p:sp>
      <p:sp>
        <p:nvSpPr>
          <p:cNvPr id="33" name="TextBox 32"/>
          <p:cNvSpPr txBox="1"/>
          <p:nvPr/>
        </p:nvSpPr>
        <p:spPr>
          <a:xfrm>
            <a:off x="3376767" y="4103536"/>
            <a:ext cx="2936434" cy="258532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just"/>
            <a:r>
              <a:rPr lang="id-ID" dirty="0" err="1"/>
              <a:t>T</a:t>
            </a:r>
            <a:r>
              <a:rPr lang="en-US" dirty="0" err="1" smtClean="0"/>
              <a:t>ugasnya</a:t>
            </a:r>
            <a:r>
              <a:rPr lang="en-US" dirty="0" smtClean="0"/>
              <a:t> </a:t>
            </a:r>
            <a:r>
              <a:rPr lang="id-ID" dirty="0" smtClean="0"/>
              <a:t>KKAI</a:t>
            </a:r>
            <a:r>
              <a:rPr lang="en-US" dirty="0" smtClean="0"/>
              <a:t>, </a:t>
            </a:r>
            <a:r>
              <a:rPr lang="en-US" dirty="0" err="1"/>
              <a:t>antara</a:t>
            </a:r>
            <a:r>
              <a:rPr lang="en-US" dirty="0"/>
              <a:t> lain: </a:t>
            </a:r>
            <a:r>
              <a:rPr lang="en-US" dirty="0" err="1"/>
              <a:t>melakukan</a:t>
            </a:r>
            <a:r>
              <a:rPr lang="en-US" dirty="0"/>
              <a:t> </a:t>
            </a:r>
            <a:r>
              <a:rPr lang="en-US" dirty="0" err="1"/>
              <a:t>verifikasi</a:t>
            </a:r>
            <a:r>
              <a:rPr lang="en-US" dirty="0"/>
              <a:t> </a:t>
            </a:r>
            <a:r>
              <a:rPr lang="en-US" dirty="0" err="1"/>
              <a:t>advokat</a:t>
            </a:r>
            <a:r>
              <a:rPr lang="en-US" dirty="0"/>
              <a:t> Indonesia yang </a:t>
            </a:r>
            <a:r>
              <a:rPr lang="en-US" dirty="0" err="1"/>
              <a:t>telah</a:t>
            </a:r>
            <a:r>
              <a:rPr lang="en-US" dirty="0"/>
              <a:t> </a:t>
            </a:r>
            <a:r>
              <a:rPr lang="en-US" dirty="0" err="1"/>
              <a:t>dimulai</a:t>
            </a:r>
            <a:r>
              <a:rPr lang="en-US" dirty="0"/>
              <a:t> </a:t>
            </a:r>
            <a:r>
              <a:rPr lang="en-US" dirty="0" err="1"/>
              <a:t>sejak</a:t>
            </a:r>
            <a:r>
              <a:rPr lang="en-US" dirty="0"/>
              <a:t> </a:t>
            </a:r>
            <a:r>
              <a:rPr lang="en-US" dirty="0" err="1"/>
              <a:t>Desember</a:t>
            </a:r>
            <a:r>
              <a:rPr lang="en-US" dirty="0"/>
              <a:t> 2003, </a:t>
            </a:r>
            <a:r>
              <a:rPr lang="en-US" dirty="0" err="1"/>
              <a:t>sebagai</a:t>
            </a:r>
            <a:r>
              <a:rPr lang="en-US" dirty="0"/>
              <a:t> </a:t>
            </a:r>
            <a:r>
              <a:rPr lang="en-US" dirty="0" err="1"/>
              <a:t>pelaksanaan</a:t>
            </a:r>
            <a:r>
              <a:rPr lang="en-US" dirty="0"/>
              <a:t> </a:t>
            </a:r>
            <a:r>
              <a:rPr lang="en-US" dirty="0" err="1"/>
              <a:t>pasal</a:t>
            </a:r>
            <a:r>
              <a:rPr lang="en-US" dirty="0"/>
              <a:t> 32 </a:t>
            </a:r>
            <a:r>
              <a:rPr lang="en-US" dirty="0" err="1"/>
              <a:t>ayat</a:t>
            </a:r>
            <a:r>
              <a:rPr lang="en-US" dirty="0"/>
              <a:t> 1,membentuk  </a:t>
            </a:r>
            <a:r>
              <a:rPr lang="en-US" dirty="0" err="1"/>
              <a:t>Organisasi</a:t>
            </a:r>
            <a:r>
              <a:rPr lang="en-US" dirty="0"/>
              <a:t> </a:t>
            </a:r>
            <a:r>
              <a:rPr lang="en-US" dirty="0" err="1"/>
              <a:t>Advokat</a:t>
            </a:r>
            <a:r>
              <a:rPr lang="en-US" dirty="0"/>
              <a:t> (</a:t>
            </a:r>
            <a:r>
              <a:rPr lang="en-US" dirty="0" err="1"/>
              <a:t>pasal</a:t>
            </a:r>
            <a:r>
              <a:rPr lang="en-US" dirty="0"/>
              <a:t> 32 </a:t>
            </a:r>
            <a:r>
              <a:rPr lang="en-US" dirty="0" err="1" smtClean="0"/>
              <a:t>ayat</a:t>
            </a:r>
            <a:r>
              <a:rPr lang="id-ID" dirty="0" smtClean="0"/>
              <a:t> 3 DAN </a:t>
            </a:r>
            <a:r>
              <a:rPr lang="en-US" dirty="0" smtClean="0"/>
              <a:t> </a:t>
            </a:r>
            <a:r>
              <a:rPr lang="en-US" dirty="0"/>
              <a:t>4) </a:t>
            </a:r>
            <a:endParaRPr lang="id-ID" dirty="0" smtClean="0"/>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546955" y="1962648"/>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18" idx="2"/>
            <a:endCxn id="26" idx="0"/>
          </p:cNvCxnSpPr>
          <p:nvPr/>
        </p:nvCxnSpPr>
        <p:spPr>
          <a:xfrm>
            <a:off x="1546955" y="1962648"/>
            <a:ext cx="24360" cy="2399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a:endCxn id="33" idx="1"/>
          </p:cNvCxnSpPr>
          <p:nvPr/>
        </p:nvCxnSpPr>
        <p:spPr>
          <a:xfrm flipV="1">
            <a:off x="2954431" y="5396198"/>
            <a:ext cx="422336" cy="6779"/>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269481" y="5957875"/>
            <a:ext cx="243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6" idx="2"/>
          </p:cNvCxnSpPr>
          <p:nvPr/>
        </p:nvCxnSpPr>
        <p:spPr>
          <a:xfrm flipH="1">
            <a:off x="4495799" y="729735"/>
            <a:ext cx="1" cy="3095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6" idx="3"/>
          </p:cNvCxnSpPr>
          <p:nvPr/>
        </p:nvCxnSpPr>
        <p:spPr>
          <a:xfrm>
            <a:off x="6687094" y="529680"/>
            <a:ext cx="856706"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543800" y="560458"/>
            <a:ext cx="0" cy="478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24" idx="2"/>
          </p:cNvCxnSpPr>
          <p:nvPr/>
        </p:nvCxnSpPr>
        <p:spPr>
          <a:xfrm flipH="1">
            <a:off x="4750827" y="3635056"/>
            <a:ext cx="1" cy="4142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295401" y="560458"/>
            <a:ext cx="0" cy="3240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7587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934495"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b="1" dirty="0" smtClean="0">
                <a:solidFill>
                  <a:srgbClr val="000000"/>
                </a:solidFill>
                <a:latin typeface="Tahoma"/>
                <a:ea typeface="Times New Roman"/>
              </a:rPr>
              <a:t>KONFLIK ORGANISASI ADVOKAT</a:t>
            </a:r>
            <a:endParaRPr lang="en-US" sz="2000" b="1"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490928" y="5380672"/>
            <a:ext cx="8229600" cy="14773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smtClean="0"/>
              <a:t>kubu </a:t>
            </a:r>
            <a:r>
              <a:rPr lang="id-ID" dirty="0"/>
              <a:t>caretaker pun terpecah. Kubu Juniver Girsang melanjutkan Munas </a:t>
            </a:r>
            <a:r>
              <a:rPr lang="en-US" dirty="0" err="1"/>
              <a:t>karena</a:t>
            </a:r>
            <a:r>
              <a:rPr lang="en-US" dirty="0"/>
              <a:t> </a:t>
            </a:r>
            <a:r>
              <a:rPr lang="en-US" dirty="0" err="1"/>
              <a:t>mengklaim</a:t>
            </a:r>
            <a:r>
              <a:rPr lang="en-US" dirty="0"/>
              <a:t> </a:t>
            </a:r>
            <a:r>
              <a:rPr lang="en-US" dirty="0" err="1"/>
              <a:t>dirinya</a:t>
            </a:r>
            <a:r>
              <a:rPr lang="en-US" dirty="0"/>
              <a:t> </a:t>
            </a:r>
            <a:r>
              <a:rPr lang="en-US" dirty="0" err="1"/>
              <a:t>telah</a:t>
            </a:r>
            <a:r>
              <a:rPr lang="en-US" dirty="0"/>
              <a:t> </a:t>
            </a:r>
            <a:r>
              <a:rPr lang="en-US" dirty="0" err="1"/>
              <a:t>didukung</a:t>
            </a:r>
            <a:r>
              <a:rPr lang="en-US" dirty="0"/>
              <a:t> </a:t>
            </a:r>
            <a:r>
              <a:rPr lang="en-US" dirty="0" err="1"/>
              <a:t>oleh</a:t>
            </a:r>
            <a:r>
              <a:rPr lang="en-US" dirty="0"/>
              <a:t>  </a:t>
            </a:r>
            <a:r>
              <a:rPr lang="id-ID" dirty="0"/>
              <a:t>35 DPC Peradi dari 57 DPC yang hadir di Munas Peradi </a:t>
            </a:r>
            <a:r>
              <a:rPr lang="en-US" dirty="0" err="1"/>
              <a:t>dan</a:t>
            </a:r>
            <a:r>
              <a:rPr lang="en-US" dirty="0"/>
              <a:t> </a:t>
            </a:r>
            <a:r>
              <a:rPr lang="id-ID" dirty="0"/>
              <a:t> menganggap munas tersebut sah karena telah mencapai setengah tambah satu dukungan sebagaimana diatur dalam Anggaran Dasar </a:t>
            </a:r>
            <a:r>
              <a:rPr lang="id-ID" dirty="0" smtClean="0"/>
              <a:t>PERADI. </a:t>
            </a:r>
            <a:r>
              <a:rPr lang="en-US" dirty="0"/>
              <a:t>Dan </a:t>
            </a:r>
            <a:r>
              <a:rPr lang="en-US" dirty="0" err="1"/>
              <a:t>dalam</a:t>
            </a:r>
            <a:r>
              <a:rPr lang="en-US" dirty="0"/>
              <a:t> </a:t>
            </a:r>
            <a:r>
              <a:rPr lang="en-US" dirty="0" err="1"/>
              <a:t>munas</a:t>
            </a:r>
            <a:r>
              <a:rPr lang="en-US" dirty="0"/>
              <a:t> </a:t>
            </a:r>
            <a:r>
              <a:rPr lang="en-US" dirty="0" err="1"/>
              <a:t>tersebut</a:t>
            </a:r>
            <a:r>
              <a:rPr lang="en-US" dirty="0"/>
              <a:t> </a:t>
            </a:r>
            <a:r>
              <a:rPr lang="id-ID" dirty="0"/>
              <a:t>Juniver Girsang terpilih sebagai Ketua Umum</a:t>
            </a:r>
            <a:endParaRPr lang="id-ID" dirty="0" smtClean="0"/>
          </a:p>
        </p:txBody>
      </p:sp>
      <p:sp>
        <p:nvSpPr>
          <p:cNvPr id="18" name="TextBox 17"/>
          <p:cNvSpPr txBox="1"/>
          <p:nvPr/>
        </p:nvSpPr>
        <p:spPr>
          <a:xfrm>
            <a:off x="28731" y="1028075"/>
            <a:ext cx="2700416" cy="397031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dirty="0" err="1"/>
              <a:t>S</a:t>
            </a:r>
            <a:r>
              <a:rPr lang="en-US" dirty="0" err="1" smtClean="0"/>
              <a:t>etelah</a:t>
            </a:r>
            <a:r>
              <a:rPr lang="en-US" dirty="0" smtClean="0"/>
              <a:t> </a:t>
            </a:r>
            <a:r>
              <a:rPr lang="en-US" dirty="0"/>
              <a:t>PERADI </a:t>
            </a:r>
            <a:r>
              <a:rPr lang="en-US" dirty="0" err="1"/>
              <a:t>terbentuk</a:t>
            </a:r>
            <a:r>
              <a:rPr lang="en-US" dirty="0"/>
              <a:t> </a:t>
            </a:r>
            <a:r>
              <a:rPr lang="en-US" dirty="0" err="1"/>
              <a:t>ada</a:t>
            </a:r>
            <a:r>
              <a:rPr lang="en-US" dirty="0"/>
              <a:t> </a:t>
            </a:r>
            <a:r>
              <a:rPr lang="en-US" dirty="0" err="1"/>
              <a:t>komunitas</a:t>
            </a:r>
            <a:r>
              <a:rPr lang="en-US" dirty="0"/>
              <a:t> </a:t>
            </a:r>
            <a:r>
              <a:rPr lang="en-US" dirty="0" err="1"/>
              <a:t>advokat</a:t>
            </a:r>
            <a:r>
              <a:rPr lang="en-US" dirty="0"/>
              <a:t> yang </a:t>
            </a:r>
            <a:r>
              <a:rPr lang="en-US" dirty="0" err="1"/>
              <a:t>menganggap</a:t>
            </a:r>
            <a:r>
              <a:rPr lang="en-US" dirty="0"/>
              <a:t> </a:t>
            </a:r>
            <a:r>
              <a:rPr lang="en-US" dirty="0" err="1"/>
              <a:t>bahwa</a:t>
            </a:r>
            <a:r>
              <a:rPr lang="en-US" dirty="0"/>
              <a:t> PERADI </a:t>
            </a:r>
            <a:r>
              <a:rPr lang="en-US" dirty="0" err="1"/>
              <a:t>tidak</a:t>
            </a:r>
            <a:r>
              <a:rPr lang="en-US" dirty="0"/>
              <a:t>  </a:t>
            </a:r>
            <a:r>
              <a:rPr lang="en-US" dirty="0" err="1"/>
              <a:t>sah</a:t>
            </a:r>
            <a:r>
              <a:rPr lang="en-US" dirty="0"/>
              <a:t> </a:t>
            </a:r>
            <a:r>
              <a:rPr lang="en-US" dirty="0" err="1"/>
              <a:t>berdirinya</a:t>
            </a:r>
            <a:r>
              <a:rPr lang="en-US" dirty="0"/>
              <a:t> </a:t>
            </a:r>
            <a:r>
              <a:rPr lang="en-US" dirty="0" err="1"/>
              <a:t>karena</a:t>
            </a:r>
            <a:r>
              <a:rPr lang="en-US" dirty="0"/>
              <a:t> </a:t>
            </a:r>
            <a:r>
              <a:rPr lang="en-US" dirty="0" err="1"/>
              <a:t>dianggap</a:t>
            </a:r>
            <a:r>
              <a:rPr lang="en-US" dirty="0"/>
              <a:t> </a:t>
            </a:r>
            <a:r>
              <a:rPr lang="en-US" dirty="0" err="1"/>
              <a:t>menyalahi</a:t>
            </a:r>
            <a:r>
              <a:rPr lang="en-US" dirty="0"/>
              <a:t>  </a:t>
            </a:r>
            <a:r>
              <a:rPr lang="en-US" dirty="0" err="1"/>
              <a:t>ketentuan</a:t>
            </a:r>
            <a:r>
              <a:rPr lang="en-US" dirty="0"/>
              <a:t> </a:t>
            </a:r>
            <a:r>
              <a:rPr lang="en-US" dirty="0" err="1"/>
              <a:t>undang-undang</a:t>
            </a:r>
            <a:r>
              <a:rPr lang="en-US" dirty="0"/>
              <a:t>. </a:t>
            </a:r>
            <a:r>
              <a:rPr lang="en-US" dirty="0" err="1"/>
              <a:t>Komunitas</a:t>
            </a:r>
            <a:r>
              <a:rPr lang="en-US" dirty="0"/>
              <a:t> </a:t>
            </a:r>
            <a:r>
              <a:rPr lang="en-US" dirty="0" err="1"/>
              <a:t>tersebut</a:t>
            </a:r>
            <a:r>
              <a:rPr lang="en-US" dirty="0"/>
              <a:t> </a:t>
            </a:r>
            <a:r>
              <a:rPr lang="en-US" dirty="0" err="1"/>
              <a:t>menamakan</a:t>
            </a:r>
            <a:r>
              <a:rPr lang="en-US" dirty="0"/>
              <a:t> </a:t>
            </a:r>
            <a:r>
              <a:rPr lang="en-US" dirty="0" err="1"/>
              <a:t>dirinya</a:t>
            </a:r>
            <a:r>
              <a:rPr lang="en-US" dirty="0"/>
              <a:t> </a:t>
            </a:r>
            <a:r>
              <a:rPr lang="en-US" dirty="0" err="1"/>
              <a:t>dengan</a:t>
            </a:r>
            <a:r>
              <a:rPr lang="en-US" dirty="0"/>
              <a:t> </a:t>
            </a:r>
            <a:r>
              <a:rPr lang="en-US" dirty="0" err="1"/>
              <a:t>Kongres</a:t>
            </a:r>
            <a:r>
              <a:rPr lang="en-US" dirty="0"/>
              <a:t> </a:t>
            </a:r>
            <a:r>
              <a:rPr lang="en-US" dirty="0" err="1"/>
              <a:t>Avokat</a:t>
            </a:r>
            <a:r>
              <a:rPr lang="en-US" dirty="0"/>
              <a:t> Indonesia (KAI), yang </a:t>
            </a:r>
            <a:r>
              <a:rPr lang="en-US" dirty="0" err="1"/>
              <a:t>mana</a:t>
            </a:r>
            <a:r>
              <a:rPr lang="en-US" dirty="0"/>
              <a:t> </a:t>
            </a:r>
            <a:r>
              <a:rPr lang="en-US" dirty="0" err="1"/>
              <a:t>kongresnya</a:t>
            </a:r>
            <a:r>
              <a:rPr lang="en-US" dirty="0"/>
              <a:t> </a:t>
            </a:r>
            <a:r>
              <a:rPr lang="en-US" dirty="0" err="1"/>
              <a:t>dilaksanakan</a:t>
            </a:r>
            <a:r>
              <a:rPr lang="en-US" dirty="0"/>
              <a:t> </a:t>
            </a:r>
            <a:r>
              <a:rPr lang="en-US" dirty="0" err="1"/>
              <a:t>pada</a:t>
            </a:r>
            <a:r>
              <a:rPr lang="en-US" dirty="0"/>
              <a:t> </a:t>
            </a:r>
            <a:r>
              <a:rPr lang="en-US" dirty="0" err="1"/>
              <a:t>tanggal</a:t>
            </a:r>
            <a:r>
              <a:rPr lang="en-US" dirty="0"/>
              <a:t> 30-31 Mei </a:t>
            </a:r>
            <a:r>
              <a:rPr lang="en-US" dirty="0" smtClean="0"/>
              <a:t>2008</a:t>
            </a:r>
            <a:r>
              <a:rPr lang="id-ID" dirty="0" smtClean="0"/>
              <a:t>)</a:t>
            </a:r>
          </a:p>
        </p:txBody>
      </p:sp>
      <p:sp>
        <p:nvSpPr>
          <p:cNvPr id="24" name="TextBox 23"/>
          <p:cNvSpPr txBox="1"/>
          <p:nvPr/>
        </p:nvSpPr>
        <p:spPr>
          <a:xfrm>
            <a:off x="3215389" y="1028075"/>
            <a:ext cx="2878269" cy="397031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PERADI </a:t>
            </a:r>
            <a:r>
              <a:rPr lang="en-US" dirty="0" err="1"/>
              <a:t>menyelenggarakan</a:t>
            </a:r>
            <a:r>
              <a:rPr lang="en-US" dirty="0"/>
              <a:t> </a:t>
            </a:r>
            <a:r>
              <a:rPr lang="id-ID" dirty="0"/>
              <a:t>Musyawarah Nasional II Perhimpunan Advokat Indonesia (Peradi) yang digelar di </a:t>
            </a:r>
            <a:r>
              <a:rPr lang="id-ID" i="1" dirty="0"/>
              <a:t>ballroom</a:t>
            </a:r>
            <a:r>
              <a:rPr lang="id-ID" dirty="0"/>
              <a:t> </a:t>
            </a:r>
            <a:r>
              <a:rPr lang="id-ID" i="1" dirty="0"/>
              <a:t>Phinisi </a:t>
            </a:r>
            <a:r>
              <a:rPr lang="id-ID" dirty="0"/>
              <a:t>Hotel Grand Clarion, Makassar</a:t>
            </a:r>
            <a:r>
              <a:rPr lang="en-US" dirty="0"/>
              <a:t> </a:t>
            </a:r>
            <a:r>
              <a:rPr lang="en-US" dirty="0" err="1"/>
              <a:t>pada</a:t>
            </a:r>
            <a:r>
              <a:rPr lang="en-US" dirty="0"/>
              <a:t>  </a:t>
            </a:r>
            <a:r>
              <a:rPr lang="en-US" dirty="0" err="1"/>
              <a:t>tanggal</a:t>
            </a:r>
            <a:r>
              <a:rPr lang="en-US" dirty="0"/>
              <a:t> </a:t>
            </a:r>
            <a:r>
              <a:rPr lang="id-ID" dirty="0"/>
              <a:t>26 hingga 28 Maret  </a:t>
            </a:r>
            <a:r>
              <a:rPr lang="id-ID" dirty="0" smtClean="0"/>
              <a:t>2015. dalam mununas tersebut terjadi kericuhan. </a:t>
            </a:r>
            <a:r>
              <a:rPr lang="id-ID" dirty="0"/>
              <a:t>A</a:t>
            </a:r>
            <a:r>
              <a:rPr lang="en-US" dirty="0" err="1"/>
              <a:t>khirnya</a:t>
            </a:r>
            <a:r>
              <a:rPr lang="en-US" dirty="0"/>
              <a:t> </a:t>
            </a:r>
            <a:r>
              <a:rPr lang="id-ID" dirty="0"/>
              <a:t>Munas II Peradi ditunda paling cepat tiga bulan dan paling lambat enam bulan</a:t>
            </a:r>
            <a:r>
              <a:rPr lang="en-US" dirty="0"/>
              <a:t> </a:t>
            </a:r>
            <a:r>
              <a:rPr lang="en-US" dirty="0" err="1"/>
              <a:t>oleh</a:t>
            </a:r>
            <a:r>
              <a:rPr lang="en-US" dirty="0"/>
              <a:t> Otto </a:t>
            </a:r>
            <a:r>
              <a:rPr lang="en-US" dirty="0" err="1" smtClean="0"/>
              <a:t>Hasibuan</a:t>
            </a:r>
            <a:r>
              <a:rPr lang="id-ID" dirty="0"/>
              <a:t>.</a:t>
            </a:r>
          </a:p>
        </p:txBody>
      </p:sp>
      <p:sp>
        <p:nvSpPr>
          <p:cNvPr id="29" name="TextBox 28"/>
          <p:cNvSpPr txBox="1"/>
          <p:nvPr/>
        </p:nvSpPr>
        <p:spPr>
          <a:xfrm>
            <a:off x="6694357" y="1040567"/>
            <a:ext cx="2373443" cy="34163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err="1"/>
              <a:t>M</a:t>
            </a:r>
            <a:r>
              <a:rPr lang="en-US" dirty="0" err="1" smtClean="0"/>
              <a:t>uncullah</a:t>
            </a:r>
            <a:r>
              <a:rPr lang="en-US" dirty="0" smtClean="0"/>
              <a:t> </a:t>
            </a:r>
            <a:r>
              <a:rPr lang="id-ID" dirty="0"/>
              <a:t>kubu Caretaker Rekonsiliasi</a:t>
            </a:r>
            <a:r>
              <a:rPr lang="en-US" dirty="0"/>
              <a:t>.</a:t>
            </a:r>
            <a:r>
              <a:rPr lang="id-ID" dirty="0"/>
              <a:t>  Kelompok</a:t>
            </a:r>
            <a:r>
              <a:rPr lang="en-US" dirty="0"/>
              <a:t> </a:t>
            </a:r>
            <a:r>
              <a:rPr lang="en-US" dirty="0" err="1"/>
              <a:t>ini</a:t>
            </a:r>
            <a:r>
              <a:rPr lang="en-US" dirty="0"/>
              <a:t> </a:t>
            </a:r>
            <a:r>
              <a:rPr lang="en-US" dirty="0" err="1"/>
              <a:t>merupakan</a:t>
            </a:r>
            <a:r>
              <a:rPr lang="en-US" dirty="0"/>
              <a:t> </a:t>
            </a:r>
            <a:r>
              <a:rPr lang="en-US" dirty="0" err="1"/>
              <a:t>kelompok</a:t>
            </a:r>
            <a:r>
              <a:rPr lang="en-US" dirty="0"/>
              <a:t> </a:t>
            </a:r>
            <a:r>
              <a:rPr lang="en-US" dirty="0" err="1"/>
              <a:t>Advokat</a:t>
            </a:r>
            <a:r>
              <a:rPr lang="id-ID" dirty="0"/>
              <a:t> yang tidak menyetujui keputusan Otto </a:t>
            </a:r>
            <a:r>
              <a:rPr lang="en-US" dirty="0" err="1"/>
              <a:t>Hasibuan</a:t>
            </a:r>
            <a:r>
              <a:rPr lang="en-US" dirty="0"/>
              <a:t> </a:t>
            </a:r>
            <a:r>
              <a:rPr lang="id-ID" dirty="0"/>
              <a:t>yang terdiri dari Luhut, Humphrey Djemat, Juniver Girsang, dan Hasanuddin Nasution</a:t>
            </a:r>
            <a:endParaRPr lang="id-ID" dirty="0" smtClean="0"/>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560458"/>
            <a:ext cx="0" cy="478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378939" y="499839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1522594" y="4129953"/>
            <a:ext cx="0" cy="142724"/>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093658" y="5957875"/>
            <a:ext cx="243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8" idx="3"/>
          </p:cNvCxnSpPr>
          <p:nvPr/>
        </p:nvCxnSpPr>
        <p:spPr>
          <a:xfrm>
            <a:off x="2729147" y="3013234"/>
            <a:ext cx="39505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93658" y="2874735"/>
            <a:ext cx="600699"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29" idx="2"/>
          </p:cNvCxnSpPr>
          <p:nvPr/>
        </p:nvCxnSpPr>
        <p:spPr>
          <a:xfrm flipH="1">
            <a:off x="5943600" y="4456887"/>
            <a:ext cx="1937479" cy="9237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4857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5010695" cy="40011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b="1" dirty="0" smtClean="0">
                <a:solidFill>
                  <a:srgbClr val="000000"/>
                </a:solidFill>
                <a:latin typeface="Tahoma"/>
                <a:ea typeface="Times New Roman"/>
              </a:rPr>
              <a:t>KONFLIK ORGANISASI ADVOKAT</a:t>
            </a:r>
            <a:endParaRPr lang="en-US" sz="2000" b="1"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457200" y="5380672"/>
            <a:ext cx="8382000" cy="147732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id-ID" dirty="0"/>
              <a:t>K</a:t>
            </a:r>
            <a:r>
              <a:rPr lang="id-ID" dirty="0" smtClean="0"/>
              <a:t>ubu </a:t>
            </a:r>
            <a:r>
              <a:rPr lang="id-ID" dirty="0"/>
              <a:t>caretaker pun terpecah. Kubu Juniver Girsang melanjutkan Munas </a:t>
            </a:r>
            <a:r>
              <a:rPr lang="id-ID" dirty="0" smtClean="0"/>
              <a:t>dan </a:t>
            </a:r>
            <a:r>
              <a:rPr lang="en-US" dirty="0" smtClean="0"/>
              <a:t> </a:t>
            </a:r>
            <a:r>
              <a:rPr lang="id-ID" dirty="0"/>
              <a:t>Juniver Girsang terpilih sebagai Ketua </a:t>
            </a:r>
            <a:r>
              <a:rPr lang="id-ID" dirty="0" smtClean="0"/>
              <a:t>Umum.</a:t>
            </a:r>
            <a:r>
              <a:rPr lang="en-US" dirty="0"/>
              <a:t> </a:t>
            </a:r>
            <a:r>
              <a:rPr lang="en-US" dirty="0" err="1"/>
              <a:t>Sementara</a:t>
            </a:r>
            <a:r>
              <a:rPr lang="en-US" dirty="0"/>
              <a:t> </a:t>
            </a:r>
            <a:r>
              <a:rPr lang="en-US" dirty="0" err="1"/>
              <a:t>kubu</a:t>
            </a:r>
            <a:r>
              <a:rPr lang="en-US" dirty="0"/>
              <a:t> yang lain </a:t>
            </a:r>
            <a:r>
              <a:rPr lang="en-US" dirty="0" err="1"/>
              <a:t>membentuk</a:t>
            </a:r>
            <a:r>
              <a:rPr lang="en-US" dirty="0"/>
              <a:t> Caretaker </a:t>
            </a:r>
            <a:r>
              <a:rPr lang="en-US" dirty="0" err="1"/>
              <a:t>Rekonsilias</a:t>
            </a:r>
            <a:r>
              <a:rPr lang="en-US" dirty="0"/>
              <a:t> </a:t>
            </a:r>
            <a:r>
              <a:rPr lang="en-US" dirty="0" err="1"/>
              <a:t>dalam</a:t>
            </a:r>
            <a:r>
              <a:rPr lang="en-US" dirty="0"/>
              <a:t> </a:t>
            </a:r>
            <a:r>
              <a:rPr lang="en-US" dirty="0" err="1"/>
              <a:t>komando</a:t>
            </a:r>
            <a:r>
              <a:rPr lang="en-US" dirty="0"/>
              <a:t> </a:t>
            </a:r>
            <a:r>
              <a:rPr lang="en-US" dirty="0" err="1"/>
              <a:t>Luhut</a:t>
            </a:r>
            <a:r>
              <a:rPr lang="en-US" dirty="0"/>
              <a:t>, yang </a:t>
            </a:r>
            <a:r>
              <a:rPr lang="en-US" dirty="0" err="1"/>
              <a:t>kemudian</a:t>
            </a:r>
            <a:r>
              <a:rPr lang="en-US" dirty="0"/>
              <a:t> </a:t>
            </a:r>
            <a:r>
              <a:rPr lang="en-US" dirty="0" err="1"/>
              <a:t>melakukan</a:t>
            </a:r>
            <a:r>
              <a:rPr lang="en-US" dirty="0"/>
              <a:t> </a:t>
            </a:r>
            <a:r>
              <a:rPr lang="id-ID" dirty="0"/>
              <a:t>Musyawarah Nasional Luar Biasa (Munaslub</a:t>
            </a:r>
            <a:r>
              <a:rPr lang="id-ID" dirty="0" smtClean="0"/>
              <a:t>). Luhut </a:t>
            </a:r>
            <a:r>
              <a:rPr lang="id-ID" dirty="0"/>
              <a:t>terpilih secara aklamasi sebagai ketua </a:t>
            </a:r>
            <a:r>
              <a:rPr lang="id-ID" dirty="0" smtClean="0"/>
              <a:t>umum. PERADI PECAH JADI 3 KUBU : OTTO; JENIVER; LUHUT</a:t>
            </a:r>
          </a:p>
        </p:txBody>
      </p:sp>
      <p:sp>
        <p:nvSpPr>
          <p:cNvPr id="18" name="TextBox 17"/>
          <p:cNvSpPr txBox="1"/>
          <p:nvPr/>
        </p:nvSpPr>
        <p:spPr>
          <a:xfrm>
            <a:off x="0" y="1028075"/>
            <a:ext cx="2776616" cy="397031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dirty="0" err="1"/>
              <a:t>S</a:t>
            </a:r>
            <a:r>
              <a:rPr lang="en-US" dirty="0" err="1" smtClean="0"/>
              <a:t>etelah</a:t>
            </a:r>
            <a:r>
              <a:rPr lang="en-US" dirty="0" smtClean="0"/>
              <a:t> </a:t>
            </a:r>
            <a:r>
              <a:rPr lang="en-US" dirty="0"/>
              <a:t>PERADI </a:t>
            </a:r>
            <a:r>
              <a:rPr lang="en-US" dirty="0" err="1"/>
              <a:t>terbentuk</a:t>
            </a:r>
            <a:r>
              <a:rPr lang="en-US" dirty="0"/>
              <a:t> </a:t>
            </a:r>
            <a:r>
              <a:rPr lang="en-US" dirty="0" err="1"/>
              <a:t>ada</a:t>
            </a:r>
            <a:r>
              <a:rPr lang="en-US" dirty="0"/>
              <a:t> </a:t>
            </a:r>
            <a:r>
              <a:rPr lang="en-US" dirty="0" err="1"/>
              <a:t>komunitas</a:t>
            </a:r>
            <a:r>
              <a:rPr lang="en-US" dirty="0"/>
              <a:t> </a:t>
            </a:r>
            <a:r>
              <a:rPr lang="en-US" dirty="0" err="1"/>
              <a:t>advokat</a:t>
            </a:r>
            <a:r>
              <a:rPr lang="en-US" dirty="0"/>
              <a:t> yang </a:t>
            </a:r>
            <a:r>
              <a:rPr lang="en-US" dirty="0" err="1"/>
              <a:t>menganggap</a:t>
            </a:r>
            <a:r>
              <a:rPr lang="en-US" dirty="0"/>
              <a:t> </a:t>
            </a:r>
            <a:r>
              <a:rPr lang="en-US" dirty="0" err="1"/>
              <a:t>bahwa</a:t>
            </a:r>
            <a:r>
              <a:rPr lang="en-US" dirty="0"/>
              <a:t> PERADI </a:t>
            </a:r>
            <a:r>
              <a:rPr lang="en-US" dirty="0" err="1"/>
              <a:t>tidak</a:t>
            </a:r>
            <a:r>
              <a:rPr lang="en-US" dirty="0"/>
              <a:t>  </a:t>
            </a:r>
            <a:r>
              <a:rPr lang="en-US" dirty="0" err="1"/>
              <a:t>sah</a:t>
            </a:r>
            <a:r>
              <a:rPr lang="en-US" dirty="0"/>
              <a:t> </a:t>
            </a:r>
            <a:r>
              <a:rPr lang="en-US" dirty="0" err="1"/>
              <a:t>berdirinya</a:t>
            </a:r>
            <a:r>
              <a:rPr lang="en-US" dirty="0"/>
              <a:t> </a:t>
            </a:r>
            <a:r>
              <a:rPr lang="en-US" dirty="0" err="1"/>
              <a:t>karena</a:t>
            </a:r>
            <a:r>
              <a:rPr lang="en-US" dirty="0"/>
              <a:t> </a:t>
            </a:r>
            <a:r>
              <a:rPr lang="en-US" dirty="0" err="1"/>
              <a:t>dianggap</a:t>
            </a:r>
            <a:r>
              <a:rPr lang="en-US" dirty="0"/>
              <a:t> </a:t>
            </a:r>
            <a:r>
              <a:rPr lang="en-US" dirty="0" err="1"/>
              <a:t>menyalahi</a:t>
            </a:r>
            <a:r>
              <a:rPr lang="en-US" dirty="0"/>
              <a:t>  </a:t>
            </a:r>
            <a:r>
              <a:rPr lang="en-US" dirty="0" err="1"/>
              <a:t>ketentuan</a:t>
            </a:r>
            <a:r>
              <a:rPr lang="en-US" dirty="0"/>
              <a:t> </a:t>
            </a:r>
            <a:r>
              <a:rPr lang="en-US" dirty="0" err="1"/>
              <a:t>undang-undang</a:t>
            </a:r>
            <a:r>
              <a:rPr lang="en-US" dirty="0"/>
              <a:t>. </a:t>
            </a:r>
            <a:r>
              <a:rPr lang="en-US" dirty="0" err="1"/>
              <a:t>Komunitas</a:t>
            </a:r>
            <a:r>
              <a:rPr lang="en-US" dirty="0"/>
              <a:t> </a:t>
            </a:r>
            <a:r>
              <a:rPr lang="en-US" dirty="0" err="1"/>
              <a:t>tersebut</a:t>
            </a:r>
            <a:r>
              <a:rPr lang="en-US" dirty="0"/>
              <a:t> </a:t>
            </a:r>
            <a:r>
              <a:rPr lang="en-US" dirty="0" err="1"/>
              <a:t>menamakan</a:t>
            </a:r>
            <a:r>
              <a:rPr lang="en-US" dirty="0"/>
              <a:t> </a:t>
            </a:r>
            <a:r>
              <a:rPr lang="en-US" dirty="0" err="1"/>
              <a:t>dirinya</a:t>
            </a:r>
            <a:r>
              <a:rPr lang="en-US" dirty="0"/>
              <a:t> </a:t>
            </a:r>
            <a:r>
              <a:rPr lang="en-US" dirty="0" err="1"/>
              <a:t>dengan</a:t>
            </a:r>
            <a:r>
              <a:rPr lang="en-US" dirty="0"/>
              <a:t> </a:t>
            </a:r>
            <a:r>
              <a:rPr lang="en-US" dirty="0" err="1"/>
              <a:t>Kongres</a:t>
            </a:r>
            <a:r>
              <a:rPr lang="en-US" dirty="0"/>
              <a:t> </a:t>
            </a:r>
            <a:r>
              <a:rPr lang="en-US" dirty="0" err="1"/>
              <a:t>Avokat</a:t>
            </a:r>
            <a:r>
              <a:rPr lang="en-US" dirty="0"/>
              <a:t> Indonesia (KAI), yang </a:t>
            </a:r>
            <a:r>
              <a:rPr lang="en-US" dirty="0" err="1"/>
              <a:t>mana</a:t>
            </a:r>
            <a:r>
              <a:rPr lang="en-US" dirty="0"/>
              <a:t> </a:t>
            </a:r>
            <a:r>
              <a:rPr lang="en-US" dirty="0" err="1"/>
              <a:t>kongresnya</a:t>
            </a:r>
            <a:r>
              <a:rPr lang="en-US" dirty="0"/>
              <a:t> </a:t>
            </a:r>
            <a:r>
              <a:rPr lang="en-US" dirty="0" err="1"/>
              <a:t>dilaksanakan</a:t>
            </a:r>
            <a:r>
              <a:rPr lang="en-US" dirty="0"/>
              <a:t> </a:t>
            </a:r>
            <a:r>
              <a:rPr lang="en-US" dirty="0" err="1"/>
              <a:t>pada</a:t>
            </a:r>
            <a:r>
              <a:rPr lang="en-US" dirty="0"/>
              <a:t> </a:t>
            </a:r>
            <a:r>
              <a:rPr lang="en-US" dirty="0" err="1"/>
              <a:t>tanggal</a:t>
            </a:r>
            <a:r>
              <a:rPr lang="en-US" dirty="0"/>
              <a:t> 30-31 Mei </a:t>
            </a:r>
            <a:r>
              <a:rPr lang="en-US" dirty="0" smtClean="0"/>
              <a:t>2008</a:t>
            </a:r>
            <a:r>
              <a:rPr lang="id-ID" dirty="0" smtClean="0"/>
              <a:t>)</a:t>
            </a:r>
          </a:p>
        </p:txBody>
      </p:sp>
      <p:sp>
        <p:nvSpPr>
          <p:cNvPr id="24" name="TextBox 23"/>
          <p:cNvSpPr txBox="1"/>
          <p:nvPr/>
        </p:nvSpPr>
        <p:spPr>
          <a:xfrm>
            <a:off x="3200400" y="1028075"/>
            <a:ext cx="3014819" cy="397031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PERADI </a:t>
            </a:r>
            <a:r>
              <a:rPr lang="en-US" dirty="0" err="1"/>
              <a:t>menyelenggarakan</a:t>
            </a:r>
            <a:r>
              <a:rPr lang="en-US" dirty="0"/>
              <a:t> </a:t>
            </a:r>
            <a:r>
              <a:rPr lang="id-ID" dirty="0"/>
              <a:t>Musyawarah Nasional II Perhimpunan Advokat Indonesia (Peradi) yang digelar di </a:t>
            </a:r>
            <a:r>
              <a:rPr lang="id-ID" i="1" dirty="0"/>
              <a:t>ballroom</a:t>
            </a:r>
            <a:r>
              <a:rPr lang="id-ID" dirty="0"/>
              <a:t> </a:t>
            </a:r>
            <a:r>
              <a:rPr lang="id-ID" i="1" dirty="0"/>
              <a:t>Phinisi </a:t>
            </a:r>
            <a:r>
              <a:rPr lang="id-ID" dirty="0"/>
              <a:t>Hotel Grand Clarion, Makassar</a:t>
            </a:r>
            <a:r>
              <a:rPr lang="en-US" dirty="0"/>
              <a:t> </a:t>
            </a:r>
            <a:r>
              <a:rPr lang="en-US" dirty="0" err="1"/>
              <a:t>pada</a:t>
            </a:r>
            <a:r>
              <a:rPr lang="en-US" dirty="0"/>
              <a:t>  </a:t>
            </a:r>
            <a:r>
              <a:rPr lang="en-US" dirty="0" err="1"/>
              <a:t>tanggal</a:t>
            </a:r>
            <a:r>
              <a:rPr lang="en-US" dirty="0"/>
              <a:t> </a:t>
            </a:r>
            <a:r>
              <a:rPr lang="id-ID" dirty="0"/>
              <a:t>26 hingga 28 Maret  </a:t>
            </a:r>
            <a:r>
              <a:rPr lang="id-ID" dirty="0" smtClean="0"/>
              <a:t>2015. dalam mununas tersebut terjadi kericuhan. </a:t>
            </a:r>
            <a:r>
              <a:rPr lang="id-ID" dirty="0"/>
              <a:t>A</a:t>
            </a:r>
            <a:r>
              <a:rPr lang="en-US" dirty="0" err="1"/>
              <a:t>khirnya</a:t>
            </a:r>
            <a:r>
              <a:rPr lang="en-US" dirty="0"/>
              <a:t> </a:t>
            </a:r>
            <a:r>
              <a:rPr lang="id-ID" dirty="0"/>
              <a:t>Munas II Peradi ditunda paling cepat tiga bulan dan paling lambat enam bulan</a:t>
            </a:r>
            <a:r>
              <a:rPr lang="en-US" dirty="0"/>
              <a:t> </a:t>
            </a:r>
            <a:r>
              <a:rPr lang="en-US" dirty="0" err="1"/>
              <a:t>oleh</a:t>
            </a:r>
            <a:r>
              <a:rPr lang="en-US" dirty="0"/>
              <a:t> Otto </a:t>
            </a:r>
            <a:r>
              <a:rPr lang="en-US" dirty="0" err="1" smtClean="0"/>
              <a:t>Hasibuan</a:t>
            </a:r>
            <a:r>
              <a:rPr lang="id-ID" dirty="0"/>
              <a:t>.</a:t>
            </a:r>
          </a:p>
        </p:txBody>
      </p:sp>
      <p:sp>
        <p:nvSpPr>
          <p:cNvPr id="29" name="TextBox 28"/>
          <p:cNvSpPr txBox="1"/>
          <p:nvPr/>
        </p:nvSpPr>
        <p:spPr>
          <a:xfrm>
            <a:off x="6687094" y="1028075"/>
            <a:ext cx="2362200" cy="34163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just"/>
            <a:r>
              <a:rPr lang="id-ID" dirty="0"/>
              <a:t>M</a:t>
            </a:r>
            <a:r>
              <a:rPr lang="en-US" dirty="0" err="1" smtClean="0"/>
              <a:t>uncul</a:t>
            </a:r>
            <a:r>
              <a:rPr lang="en-US" dirty="0" smtClean="0"/>
              <a:t> </a:t>
            </a:r>
            <a:r>
              <a:rPr lang="id-ID" dirty="0"/>
              <a:t>kubu Caretaker Rekonsiliasi</a:t>
            </a:r>
            <a:r>
              <a:rPr lang="en-US" dirty="0"/>
              <a:t>.</a:t>
            </a:r>
            <a:r>
              <a:rPr lang="id-ID" dirty="0"/>
              <a:t>  Kelompok</a:t>
            </a:r>
            <a:r>
              <a:rPr lang="en-US" dirty="0"/>
              <a:t> </a:t>
            </a:r>
            <a:r>
              <a:rPr lang="en-US" dirty="0" err="1"/>
              <a:t>ini</a:t>
            </a:r>
            <a:r>
              <a:rPr lang="en-US" dirty="0"/>
              <a:t> </a:t>
            </a:r>
            <a:r>
              <a:rPr lang="en-US" dirty="0" err="1"/>
              <a:t>merupakan</a:t>
            </a:r>
            <a:r>
              <a:rPr lang="en-US" dirty="0"/>
              <a:t> </a:t>
            </a:r>
            <a:r>
              <a:rPr lang="en-US" dirty="0" err="1"/>
              <a:t>kelompok</a:t>
            </a:r>
            <a:r>
              <a:rPr lang="en-US" dirty="0"/>
              <a:t> </a:t>
            </a:r>
            <a:r>
              <a:rPr lang="en-US" dirty="0" err="1"/>
              <a:t>Advokat</a:t>
            </a:r>
            <a:r>
              <a:rPr lang="id-ID" dirty="0"/>
              <a:t> yang tidak menyetujui keputusan Otto </a:t>
            </a:r>
            <a:r>
              <a:rPr lang="en-US" dirty="0" err="1"/>
              <a:t>Hasibuan</a:t>
            </a:r>
            <a:r>
              <a:rPr lang="en-US" dirty="0"/>
              <a:t> </a:t>
            </a:r>
            <a:r>
              <a:rPr lang="id-ID" dirty="0"/>
              <a:t>yang terdiri dari Luhut, Humphrey Djemat, Juniver Girsang, dan Hasanuddin Nasution</a:t>
            </a:r>
            <a:endParaRPr lang="id-ID" dirty="0" smtClean="0"/>
          </a:p>
        </p:txBody>
      </p:sp>
      <p:cxnSp>
        <p:nvCxnSpPr>
          <p:cNvPr id="35" name="Straight Connector 34"/>
          <p:cNvCxnSpPr>
            <a:stCxn id="6" idx="1"/>
          </p:cNvCxnSpPr>
          <p:nvPr/>
        </p:nvCxnSpPr>
        <p:spPr>
          <a:xfrm flipH="1">
            <a:off x="1295401" y="529680"/>
            <a:ext cx="1009104" cy="307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560458"/>
            <a:ext cx="0" cy="47886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8" idx="2"/>
            <a:endCxn id="18" idx="2"/>
          </p:cNvCxnSpPr>
          <p:nvPr/>
        </p:nvCxnSpPr>
        <p:spPr>
          <a:xfrm>
            <a:off x="1388308" y="4998393"/>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1522594" y="4129953"/>
            <a:ext cx="0" cy="142724"/>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093658" y="5957875"/>
            <a:ext cx="243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8" idx="3"/>
          </p:cNvCxnSpPr>
          <p:nvPr/>
        </p:nvCxnSpPr>
        <p:spPr>
          <a:xfrm>
            <a:off x="2776616" y="3013234"/>
            <a:ext cx="34758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24" idx="3"/>
          </p:cNvCxnSpPr>
          <p:nvPr/>
        </p:nvCxnSpPr>
        <p:spPr>
          <a:xfrm>
            <a:off x="6215219" y="3013234"/>
            <a:ext cx="4718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29" idx="2"/>
          </p:cNvCxnSpPr>
          <p:nvPr/>
        </p:nvCxnSpPr>
        <p:spPr>
          <a:xfrm>
            <a:off x="7868194" y="4444395"/>
            <a:ext cx="0" cy="9362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5931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95079" y="59418"/>
            <a:ext cx="5620295" cy="707886"/>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b="1" dirty="0" smtClean="0">
                <a:solidFill>
                  <a:srgbClr val="000000"/>
                </a:solidFill>
                <a:latin typeface="Tahoma"/>
                <a:ea typeface="Times New Roman"/>
              </a:rPr>
              <a:t>Organisasi Advokat Dari Multi Bar Ke Singgle Bar Dan kembali Ke Multi Bar </a:t>
            </a:r>
            <a:endParaRPr lang="en-US" sz="2000" b="1"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6512603" y="2618508"/>
            <a:ext cx="802597"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id-ID" dirty="0" smtClean="0">
                <a:solidFill>
                  <a:schemeClr val="tx1"/>
                </a:solidFill>
              </a:rPr>
              <a:t>KAI</a:t>
            </a:r>
          </a:p>
        </p:txBody>
      </p:sp>
      <p:sp>
        <p:nvSpPr>
          <p:cNvPr id="24" name="TextBox 23"/>
          <p:cNvSpPr txBox="1"/>
          <p:nvPr/>
        </p:nvSpPr>
        <p:spPr>
          <a:xfrm>
            <a:off x="3286437" y="1049733"/>
            <a:ext cx="2928781"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err="1"/>
              <a:t>Setelah</a:t>
            </a:r>
            <a:r>
              <a:rPr lang="en-US" dirty="0"/>
              <a:t> </a:t>
            </a:r>
            <a:r>
              <a:rPr lang="en-US" dirty="0" err="1"/>
              <a:t>Undang-undang</a:t>
            </a:r>
            <a:r>
              <a:rPr lang="en-US" dirty="0"/>
              <a:t> No. 18 </a:t>
            </a:r>
            <a:r>
              <a:rPr lang="en-US" dirty="0" err="1"/>
              <a:t>tahun</a:t>
            </a:r>
            <a:r>
              <a:rPr lang="en-US" dirty="0"/>
              <a:t> 2003 </a:t>
            </a:r>
            <a:r>
              <a:rPr lang="en-US" dirty="0" err="1"/>
              <a:t>tentang</a:t>
            </a:r>
            <a:r>
              <a:rPr lang="en-US" dirty="0"/>
              <a:t> </a:t>
            </a:r>
            <a:r>
              <a:rPr lang="en-US" dirty="0" err="1"/>
              <a:t>Advokat</a:t>
            </a:r>
            <a:r>
              <a:rPr lang="en-US" dirty="0"/>
              <a:t> </a:t>
            </a:r>
            <a:r>
              <a:rPr lang="en-US" dirty="0" err="1"/>
              <a:t>diundangkan</a:t>
            </a:r>
            <a:r>
              <a:rPr lang="en-US" dirty="0"/>
              <a:t> 5 April </a:t>
            </a:r>
            <a:r>
              <a:rPr lang="en-US" dirty="0" smtClean="0"/>
              <a:t>2003</a:t>
            </a:r>
            <a:r>
              <a:rPr lang="id-ID" dirty="0" smtClean="0"/>
              <a:t>.</a:t>
            </a:r>
            <a:r>
              <a:rPr lang="id-ID" dirty="0"/>
              <a:t> </a:t>
            </a:r>
          </a:p>
        </p:txBody>
      </p:sp>
      <p:sp>
        <p:nvSpPr>
          <p:cNvPr id="26" name="TextBox 25"/>
          <p:cNvSpPr txBox="1"/>
          <p:nvPr/>
        </p:nvSpPr>
        <p:spPr>
          <a:xfrm>
            <a:off x="167705" y="1140645"/>
            <a:ext cx="2346895" cy="535531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dirty="0" err="1" smtClean="0"/>
              <a:t>Ikatan</a:t>
            </a:r>
            <a:r>
              <a:rPr lang="en-US" dirty="0" smtClean="0"/>
              <a:t> </a:t>
            </a:r>
            <a:r>
              <a:rPr lang="en-US" dirty="0" err="1"/>
              <a:t>Advokat</a:t>
            </a:r>
            <a:r>
              <a:rPr lang="en-US" dirty="0"/>
              <a:t> Indonesia (IKADIN), </a:t>
            </a:r>
            <a:r>
              <a:rPr lang="en-US" dirty="0" err="1"/>
              <a:t>Asosiasi</a:t>
            </a:r>
            <a:r>
              <a:rPr lang="en-US" dirty="0"/>
              <a:t> </a:t>
            </a:r>
            <a:r>
              <a:rPr lang="en-US" dirty="0" err="1"/>
              <a:t>Advokat</a:t>
            </a:r>
            <a:r>
              <a:rPr lang="en-US" dirty="0"/>
              <a:t> Indonesia (AAI), </a:t>
            </a:r>
            <a:r>
              <a:rPr lang="en-US" dirty="0" err="1"/>
              <a:t>Ikatan</a:t>
            </a:r>
            <a:r>
              <a:rPr lang="en-US" dirty="0"/>
              <a:t> </a:t>
            </a:r>
            <a:r>
              <a:rPr lang="en-US" dirty="0" err="1"/>
              <a:t>Penasehat</a:t>
            </a:r>
            <a:r>
              <a:rPr lang="en-US" dirty="0"/>
              <a:t> </a:t>
            </a:r>
            <a:r>
              <a:rPr lang="en-US" dirty="0" err="1"/>
              <a:t>Hukum</a:t>
            </a:r>
            <a:r>
              <a:rPr lang="en-US" dirty="0"/>
              <a:t> Indonesia (IPHI), </a:t>
            </a:r>
            <a:r>
              <a:rPr lang="en-US" dirty="0" err="1"/>
              <a:t>Serikat</a:t>
            </a:r>
            <a:r>
              <a:rPr lang="en-US" dirty="0"/>
              <a:t> </a:t>
            </a:r>
            <a:r>
              <a:rPr lang="en-US" dirty="0" err="1"/>
              <a:t>Pengacara</a:t>
            </a:r>
            <a:r>
              <a:rPr lang="en-US" dirty="0"/>
              <a:t> Indonesia (SPI) </a:t>
            </a:r>
            <a:r>
              <a:rPr lang="en-US" dirty="0" err="1"/>
              <a:t>Himpunan</a:t>
            </a:r>
            <a:r>
              <a:rPr lang="en-US" dirty="0"/>
              <a:t> </a:t>
            </a:r>
            <a:r>
              <a:rPr lang="en-US" dirty="0" err="1"/>
              <a:t>Advokat</a:t>
            </a:r>
            <a:r>
              <a:rPr lang="en-US" dirty="0"/>
              <a:t> </a:t>
            </a:r>
            <a:r>
              <a:rPr lang="en-US" dirty="0" err="1"/>
              <a:t>dan</a:t>
            </a:r>
            <a:r>
              <a:rPr lang="en-US" dirty="0"/>
              <a:t> </a:t>
            </a:r>
            <a:r>
              <a:rPr lang="en-US" dirty="0" err="1"/>
              <a:t>Pengacara</a:t>
            </a:r>
            <a:r>
              <a:rPr lang="en-US" dirty="0"/>
              <a:t> Indonesia (HAPI), </a:t>
            </a:r>
            <a:r>
              <a:rPr lang="en-US" dirty="0" err="1"/>
              <a:t>Himpunan</a:t>
            </a:r>
            <a:r>
              <a:rPr lang="en-US" dirty="0"/>
              <a:t> </a:t>
            </a:r>
            <a:r>
              <a:rPr lang="en-US" dirty="0" err="1"/>
              <a:t>Konsultan</a:t>
            </a:r>
            <a:r>
              <a:rPr lang="en-US" dirty="0"/>
              <a:t> </a:t>
            </a:r>
            <a:r>
              <a:rPr lang="en-US" dirty="0" err="1"/>
              <a:t>Hukum</a:t>
            </a:r>
            <a:r>
              <a:rPr lang="en-US" dirty="0"/>
              <a:t> </a:t>
            </a:r>
            <a:r>
              <a:rPr lang="en-US" dirty="0" err="1"/>
              <a:t>Pasar</a:t>
            </a:r>
            <a:r>
              <a:rPr lang="en-US" dirty="0"/>
              <a:t> Modal (HKHPM), </a:t>
            </a:r>
            <a:r>
              <a:rPr lang="en-US" dirty="0" err="1"/>
              <a:t>Asosiasi</a:t>
            </a:r>
            <a:r>
              <a:rPr lang="en-US" dirty="0"/>
              <a:t> </a:t>
            </a:r>
            <a:r>
              <a:rPr lang="en-US" dirty="0" err="1"/>
              <a:t>Konsultan</a:t>
            </a:r>
            <a:r>
              <a:rPr lang="en-US" dirty="0"/>
              <a:t> </a:t>
            </a:r>
            <a:r>
              <a:rPr lang="en-US" dirty="0" err="1"/>
              <a:t>Hukum</a:t>
            </a:r>
            <a:r>
              <a:rPr lang="en-US" dirty="0"/>
              <a:t> Indonesia (AKHI</a:t>
            </a:r>
            <a:r>
              <a:rPr lang="id-ID" dirty="0" smtClean="0"/>
              <a:t>), Asosiasi Pengacara syari’ah Indonesia (APSI)</a:t>
            </a:r>
            <a:endParaRPr lang="id-ID" dirty="0"/>
          </a:p>
        </p:txBody>
      </p:sp>
      <p:cxnSp>
        <p:nvCxnSpPr>
          <p:cNvPr id="41" name="Straight Connector 40"/>
          <p:cNvCxnSpPr/>
          <p:nvPr/>
        </p:nvCxnSpPr>
        <p:spPr>
          <a:xfrm>
            <a:off x="1546955" y="1962648"/>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269481" y="5957875"/>
            <a:ext cx="243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6" idx="2"/>
          </p:cNvCxnSpPr>
          <p:nvPr/>
        </p:nvCxnSpPr>
        <p:spPr>
          <a:xfrm flipH="1">
            <a:off x="4186375" y="767304"/>
            <a:ext cx="618852" cy="1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186375" y="2618508"/>
            <a:ext cx="1420832"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dirty="0" smtClean="0"/>
              <a:t>PERADI</a:t>
            </a:r>
            <a:endParaRPr lang="id-ID" dirty="0"/>
          </a:p>
        </p:txBody>
      </p:sp>
      <p:sp>
        <p:nvSpPr>
          <p:cNvPr id="22" name="TextBox 21"/>
          <p:cNvSpPr txBox="1"/>
          <p:nvPr/>
        </p:nvSpPr>
        <p:spPr>
          <a:xfrm>
            <a:off x="6913901" y="3583925"/>
            <a:ext cx="152444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dirty="0" smtClean="0"/>
              <a:t>PERADI</a:t>
            </a:r>
            <a:endParaRPr lang="id-ID" dirty="0"/>
          </a:p>
        </p:txBody>
      </p:sp>
      <p:sp>
        <p:nvSpPr>
          <p:cNvPr id="23" name="TextBox 22"/>
          <p:cNvSpPr txBox="1"/>
          <p:nvPr/>
        </p:nvSpPr>
        <p:spPr>
          <a:xfrm>
            <a:off x="4997383" y="3583912"/>
            <a:ext cx="152444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dirty="0" smtClean="0"/>
              <a:t>PERADI</a:t>
            </a:r>
            <a:endParaRPr lang="id-ID" dirty="0"/>
          </a:p>
        </p:txBody>
      </p:sp>
      <p:sp>
        <p:nvSpPr>
          <p:cNvPr id="25" name="TextBox 24"/>
          <p:cNvSpPr txBox="1"/>
          <p:nvPr/>
        </p:nvSpPr>
        <p:spPr>
          <a:xfrm>
            <a:off x="3165599" y="3581400"/>
            <a:ext cx="152444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dirty="0" smtClean="0"/>
              <a:t>PERADI</a:t>
            </a:r>
            <a:endParaRPr lang="id-ID" dirty="0"/>
          </a:p>
        </p:txBody>
      </p:sp>
      <p:cxnSp>
        <p:nvCxnSpPr>
          <p:cNvPr id="10" name="Straight Arrow Connector 9"/>
          <p:cNvCxnSpPr>
            <a:stCxn id="21" idx="3"/>
            <a:endCxn id="7" idx="1"/>
          </p:cNvCxnSpPr>
          <p:nvPr/>
        </p:nvCxnSpPr>
        <p:spPr>
          <a:xfrm>
            <a:off x="5607207" y="2803174"/>
            <a:ext cx="9053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21" idx="2"/>
          </p:cNvCxnSpPr>
          <p:nvPr/>
        </p:nvCxnSpPr>
        <p:spPr>
          <a:xfrm>
            <a:off x="4896791" y="2987840"/>
            <a:ext cx="2718583" cy="5935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21" idx="2"/>
          </p:cNvCxnSpPr>
          <p:nvPr/>
        </p:nvCxnSpPr>
        <p:spPr>
          <a:xfrm>
            <a:off x="4896791" y="2987840"/>
            <a:ext cx="710416" cy="5935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21" idx="2"/>
            <a:endCxn id="25" idx="0"/>
          </p:cNvCxnSpPr>
          <p:nvPr/>
        </p:nvCxnSpPr>
        <p:spPr>
          <a:xfrm flipH="1">
            <a:off x="3927823" y="2987840"/>
            <a:ext cx="968968" cy="5935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612158" y="4419600"/>
            <a:ext cx="2928781"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smtClean="0"/>
              <a:t>8</a:t>
            </a:r>
            <a:r>
              <a:rPr lang="id-ID" dirty="0" smtClean="0"/>
              <a:t> ORGANISASI EKSIS LAGI</a:t>
            </a:r>
            <a:endParaRPr lang="id-ID" dirty="0"/>
          </a:p>
        </p:txBody>
      </p:sp>
      <p:cxnSp>
        <p:nvCxnSpPr>
          <p:cNvPr id="30" name="Straight Arrow Connector 29"/>
          <p:cNvCxnSpPr/>
          <p:nvPr/>
        </p:nvCxnSpPr>
        <p:spPr>
          <a:xfrm>
            <a:off x="2514600" y="4604266"/>
            <a:ext cx="1033302" cy="7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761704" y="5402952"/>
            <a:ext cx="2928781"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O</a:t>
            </a:r>
            <a:r>
              <a:rPr lang="id-ID" dirty="0" smtClean="0"/>
              <a:t>RGANISASI ADVOKAT TERUS BERMUNCULAAN</a:t>
            </a:r>
            <a:endParaRPr lang="id-ID" dirty="0"/>
          </a:p>
        </p:txBody>
      </p:sp>
      <p:cxnSp>
        <p:nvCxnSpPr>
          <p:cNvPr id="32" name="Straight Arrow Connector 31"/>
          <p:cNvCxnSpPr>
            <a:stCxn id="36" idx="2"/>
          </p:cNvCxnSpPr>
          <p:nvPr/>
        </p:nvCxnSpPr>
        <p:spPr>
          <a:xfrm flipH="1">
            <a:off x="5076548" y="4788932"/>
            <a:ext cx="1" cy="5990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6" idx="1"/>
          </p:cNvCxnSpPr>
          <p:nvPr/>
        </p:nvCxnSpPr>
        <p:spPr>
          <a:xfrm flipH="1">
            <a:off x="1143000" y="413361"/>
            <a:ext cx="8520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143000" y="413361"/>
            <a:ext cx="0" cy="501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endCxn id="24" idx="1"/>
          </p:cNvCxnSpPr>
          <p:nvPr/>
        </p:nvCxnSpPr>
        <p:spPr>
          <a:xfrm>
            <a:off x="2514600" y="1649897"/>
            <a:ext cx="77183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24" idx="2"/>
          </p:cNvCxnSpPr>
          <p:nvPr/>
        </p:nvCxnSpPr>
        <p:spPr>
          <a:xfrm flipH="1">
            <a:off x="4750827" y="2250062"/>
            <a:ext cx="1" cy="368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7162800" y="5426934"/>
            <a:ext cx="1825886"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F</a:t>
            </a:r>
            <a:r>
              <a:rPr lang="id-ID" dirty="0" smtClean="0"/>
              <a:t>AKTA HARI INI OA ADALAH MULTI BAR</a:t>
            </a:r>
            <a:endParaRPr lang="id-ID" dirty="0"/>
          </a:p>
        </p:txBody>
      </p:sp>
      <p:sp>
        <p:nvSpPr>
          <p:cNvPr id="50" name="TextBox 49"/>
          <p:cNvSpPr txBox="1"/>
          <p:nvPr/>
        </p:nvSpPr>
        <p:spPr>
          <a:xfrm>
            <a:off x="2743200" y="2586242"/>
            <a:ext cx="1067407"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dirty="0" smtClean="0"/>
              <a:t>SINGGLE BAR</a:t>
            </a:r>
            <a:endParaRPr lang="id-ID" dirty="0"/>
          </a:p>
        </p:txBody>
      </p:sp>
      <p:cxnSp>
        <p:nvCxnSpPr>
          <p:cNvPr id="51" name="Straight Arrow Connector 50"/>
          <p:cNvCxnSpPr>
            <a:stCxn id="24" idx="2"/>
          </p:cNvCxnSpPr>
          <p:nvPr/>
        </p:nvCxnSpPr>
        <p:spPr>
          <a:xfrm flipH="1">
            <a:off x="3547902" y="2250062"/>
            <a:ext cx="1202926" cy="3361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3810607" y="2804490"/>
            <a:ext cx="3757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a:stCxn id="38" idx="3"/>
          </p:cNvCxnSpPr>
          <p:nvPr/>
        </p:nvCxnSpPr>
        <p:spPr>
          <a:xfrm flipV="1">
            <a:off x="6690485" y="5726117"/>
            <a:ext cx="472315"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27888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6166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400" dirty="0" smtClean="0">
                <a:solidFill>
                  <a:srgbClr val="000000"/>
                </a:solidFill>
                <a:latin typeface="Tahoma"/>
                <a:ea typeface="Times New Roman"/>
              </a:rPr>
              <a:t>KODE ETIK ADVOKAT</a:t>
            </a:r>
            <a:endParaRPr lang="en-US" sz="2400" i="1" dirty="0" smtClean="0">
              <a:solidFill>
                <a:srgbClr val="000000"/>
              </a:solidFill>
              <a:latin typeface="Arial" pitchFamily="34" charset="0"/>
              <a:ea typeface="Times New Roman"/>
              <a:cs typeface="Arial" pitchFamily="34" charset="0"/>
            </a:endParaRPr>
          </a:p>
        </p:txBody>
      </p:sp>
      <p:sp>
        <p:nvSpPr>
          <p:cNvPr id="13" name="TextBox 12"/>
          <p:cNvSpPr txBox="1"/>
          <p:nvPr/>
        </p:nvSpPr>
        <p:spPr>
          <a:xfrm>
            <a:off x="3200400" y="1524000"/>
            <a:ext cx="2585489" cy="147732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id-ID" dirty="0" smtClean="0">
                <a:solidFill>
                  <a:schemeClr val="tx1"/>
                </a:solidFill>
                <a:latin typeface="Times New Roman"/>
                <a:ea typeface="Times New Roman"/>
              </a:rPr>
              <a:t>Dtitik beratkan pada nilai-nilai moral  dan nilai-nilai etis advokat yang merupakan profesi yang </a:t>
            </a:r>
            <a:r>
              <a:rPr lang="id-ID" b="1" i="1" dirty="0">
                <a:solidFill>
                  <a:schemeClr val="tx1"/>
                </a:solidFill>
                <a:latin typeface="Times New Roman"/>
                <a:ea typeface="Times New Roman"/>
              </a:rPr>
              <a:t>O</a:t>
            </a:r>
            <a:r>
              <a:rPr lang="id-ID" b="1" i="1" dirty="0" smtClean="0">
                <a:solidFill>
                  <a:schemeClr val="tx1"/>
                </a:solidFill>
                <a:latin typeface="Times New Roman"/>
                <a:ea typeface="Times New Roman"/>
              </a:rPr>
              <a:t>fficium </a:t>
            </a:r>
            <a:r>
              <a:rPr lang="id-ID" b="1" i="1" dirty="0">
                <a:solidFill>
                  <a:schemeClr val="tx1"/>
                </a:solidFill>
                <a:latin typeface="Times New Roman"/>
                <a:ea typeface="Times New Roman"/>
              </a:rPr>
              <a:t>N</a:t>
            </a:r>
            <a:r>
              <a:rPr lang="id-ID" b="1" i="1" dirty="0" smtClean="0">
                <a:solidFill>
                  <a:schemeClr val="tx1"/>
                </a:solidFill>
                <a:latin typeface="Times New Roman"/>
                <a:ea typeface="Times New Roman"/>
              </a:rPr>
              <a:t>obele</a:t>
            </a:r>
            <a:endParaRPr lang="id-ID" b="1" i="1" dirty="0">
              <a:solidFill>
                <a:schemeClr val="tx1"/>
              </a:solidFill>
            </a:endParaRPr>
          </a:p>
        </p:txBody>
      </p:sp>
      <p:cxnSp>
        <p:nvCxnSpPr>
          <p:cNvPr id="17" name="Straight Arrow Connector 16"/>
          <p:cNvCxnSpPr/>
          <p:nvPr/>
        </p:nvCxnSpPr>
        <p:spPr>
          <a:xfrm flipH="1">
            <a:off x="4267200" y="831621"/>
            <a:ext cx="1" cy="6923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 idx="2"/>
          </p:cNvCxnSpPr>
          <p:nvPr/>
        </p:nvCxnSpPr>
        <p:spPr>
          <a:xfrm>
            <a:off x="4495800" y="791290"/>
            <a:ext cx="2819400" cy="8089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26479" y="1524000"/>
            <a:ext cx="2855941" cy="507831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d-ID" dirty="0" smtClean="0"/>
              <a:t>Berupa norma yang </a:t>
            </a:r>
            <a:r>
              <a:rPr lang="id-ID" dirty="0"/>
              <a:t>harus diindahkan oleh setiap anggota profesi </a:t>
            </a:r>
            <a:r>
              <a:rPr lang="id-ID" dirty="0" smtClean="0"/>
              <a:t> ADVOKAT didalam </a:t>
            </a:r>
            <a:r>
              <a:rPr lang="id-ID" dirty="0"/>
              <a:t>melaksanakan tugas profesinya dan dalam hidupnya di masyarakat. Norma-norma tersebut berisi petunjuk </a:t>
            </a:r>
            <a:r>
              <a:rPr lang="id-ID" dirty="0" smtClean="0"/>
              <a:t>tentang </a:t>
            </a:r>
            <a:r>
              <a:rPr lang="id-ID" dirty="0"/>
              <a:t>bagaimana </a:t>
            </a:r>
            <a:r>
              <a:rPr lang="id-ID" dirty="0" smtClean="0"/>
              <a:t>ADVOKAT </a:t>
            </a:r>
            <a:r>
              <a:rPr lang="id-ID" dirty="0"/>
              <a:t>harus menjalankan </a:t>
            </a:r>
            <a:r>
              <a:rPr lang="id-ID" dirty="0" smtClean="0"/>
              <a:t>profesinya, larangan, kewajiban, serta petunjuk dalam berhubungan dengan, klien, teman sejawat, dan dalam melakukan pergaulan </a:t>
            </a:r>
            <a:r>
              <a:rPr lang="id-ID" dirty="0"/>
              <a:t>sehari-hari </a:t>
            </a:r>
            <a:r>
              <a:rPr lang="id-ID" dirty="0" smtClean="0"/>
              <a:t>dengan  </a:t>
            </a:r>
            <a:r>
              <a:rPr lang="id-ID" dirty="0"/>
              <a:t>dalam masyarakat.</a:t>
            </a:r>
            <a:endParaRPr lang="id-ID" dirty="0" smtClean="0"/>
          </a:p>
        </p:txBody>
      </p:sp>
      <p:sp>
        <p:nvSpPr>
          <p:cNvPr id="24" name="TextBox 23"/>
          <p:cNvSpPr txBox="1"/>
          <p:nvPr/>
        </p:nvSpPr>
        <p:spPr>
          <a:xfrm>
            <a:off x="6038537" y="1630074"/>
            <a:ext cx="2979296" cy="313932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285750" indent="-285750">
              <a:buFont typeface="Wingdings" pitchFamily="2" charset="2"/>
              <a:buChar char="§"/>
            </a:pPr>
            <a:r>
              <a:rPr lang="id-ID" dirty="0"/>
              <a:t>Untuk menjunjung tinggi martabat </a:t>
            </a:r>
            <a:r>
              <a:rPr lang="id-ID" dirty="0" smtClean="0"/>
              <a:t>profesi.</a:t>
            </a:r>
          </a:p>
          <a:p>
            <a:pPr marL="285750" indent="-285750">
              <a:buFont typeface="Wingdings" pitchFamily="2" charset="2"/>
              <a:buChar char="§"/>
            </a:pPr>
            <a:r>
              <a:rPr lang="id-ID" dirty="0"/>
              <a:t>Untuk menjaga dan memelihara kesejahteraan para anggota</a:t>
            </a:r>
          </a:p>
          <a:p>
            <a:pPr marL="285750" indent="-285750">
              <a:buFont typeface="Wingdings" pitchFamily="2" charset="2"/>
              <a:buChar char="§"/>
            </a:pPr>
            <a:r>
              <a:rPr lang="id-ID" dirty="0"/>
              <a:t>Untuk meningkatkan pengabdian para anggota </a:t>
            </a:r>
            <a:r>
              <a:rPr lang="id-ID" dirty="0" smtClean="0"/>
              <a:t>profesi</a:t>
            </a:r>
          </a:p>
          <a:p>
            <a:pPr marL="285750" indent="-285750">
              <a:buFont typeface="Wingdings" pitchFamily="2" charset="2"/>
              <a:buChar char="§"/>
            </a:pPr>
            <a:r>
              <a:rPr lang="id-ID" dirty="0"/>
              <a:t>Untuk meningkatkan mutu </a:t>
            </a:r>
            <a:r>
              <a:rPr lang="id-ID" dirty="0" smtClean="0"/>
              <a:t>profesi</a:t>
            </a:r>
            <a:endParaRPr lang="id-ID" dirty="0"/>
          </a:p>
        </p:txBody>
      </p:sp>
      <p:cxnSp>
        <p:nvCxnSpPr>
          <p:cNvPr id="25" name="Straight Arrow Connector 24"/>
          <p:cNvCxnSpPr/>
          <p:nvPr/>
        </p:nvCxnSpPr>
        <p:spPr>
          <a:xfrm>
            <a:off x="5486402" y="5509706"/>
            <a:ext cx="552135" cy="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572156" y="4236302"/>
            <a:ext cx="0" cy="5369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200400" y="4924931"/>
            <a:ext cx="5257800" cy="1754326"/>
          </a:xfrm>
          <a:prstGeom prst="rect">
            <a:avLst/>
          </a:prstGeom>
        </p:spPr>
        <p:style>
          <a:lnRef idx="1">
            <a:schemeClr val="accent1"/>
          </a:lnRef>
          <a:fillRef idx="1003">
            <a:schemeClr val="lt1"/>
          </a:fillRef>
          <a:effectRef idx="1">
            <a:schemeClr val="accent1"/>
          </a:effectRef>
          <a:fontRef idx="minor">
            <a:schemeClr val="dk1"/>
          </a:fontRef>
        </p:style>
        <p:txBody>
          <a:bodyPr wrap="square" rtlCol="0">
            <a:spAutoFit/>
          </a:bodyPr>
          <a:lstStyle/>
          <a:p>
            <a:r>
              <a:rPr lang="id-ID" dirty="0"/>
              <a:t>Melindungi suatu profesi dari campur tangan pemerintah</a:t>
            </a:r>
          </a:p>
          <a:p>
            <a:r>
              <a:rPr lang="id-ID" dirty="0"/>
              <a:t>Mencegah terjadinya suatu pertentangan internal dalam suatu profesi</a:t>
            </a:r>
          </a:p>
          <a:p>
            <a:r>
              <a:rPr lang="id-ID" dirty="0"/>
              <a:t>Melindungi para praktisi dari kesalahan praktik suatu profesi.</a:t>
            </a:r>
          </a:p>
        </p:txBody>
      </p:sp>
      <p:sp>
        <p:nvSpPr>
          <p:cNvPr id="20" name="TextBox 19"/>
          <p:cNvSpPr txBox="1"/>
          <p:nvPr/>
        </p:nvSpPr>
        <p:spPr>
          <a:xfrm>
            <a:off x="3200400" y="3401439"/>
            <a:ext cx="2677307"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id-ID" sz="1600" dirty="0" smtClean="0"/>
              <a:t>Sanksinya adalah menyangkut sanksi yang bersifat etik</a:t>
            </a:r>
            <a:endParaRPr lang="id-ID" sz="1600" dirty="0"/>
          </a:p>
        </p:txBody>
      </p:sp>
      <p:cxnSp>
        <p:nvCxnSpPr>
          <p:cNvPr id="4" name="Straight Arrow Connector 3"/>
          <p:cNvCxnSpPr/>
          <p:nvPr/>
        </p:nvCxnSpPr>
        <p:spPr>
          <a:xfrm flipH="1">
            <a:off x="1600200" y="791290"/>
            <a:ext cx="2666999"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1000" y="329625"/>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PENGERTIAN</a:t>
            </a:r>
            <a:endParaRPr lang="id-ID" dirty="0"/>
          </a:p>
        </p:txBody>
      </p:sp>
      <p:sp>
        <p:nvSpPr>
          <p:cNvPr id="21" name="Rectangle 20"/>
          <p:cNvSpPr/>
          <p:nvPr/>
        </p:nvSpPr>
        <p:spPr>
          <a:xfrm>
            <a:off x="7203283" y="329625"/>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TUJUAN </a:t>
            </a:r>
            <a:endParaRPr lang="id-ID" dirty="0"/>
          </a:p>
        </p:txBody>
      </p:sp>
      <p:cxnSp>
        <p:nvCxnSpPr>
          <p:cNvPr id="8" name="Straight Arrow Connector 7"/>
          <p:cNvCxnSpPr>
            <a:stCxn id="6" idx="3"/>
            <a:endCxn id="21" idx="1"/>
          </p:cNvCxnSpPr>
          <p:nvPr/>
        </p:nvCxnSpPr>
        <p:spPr>
          <a:xfrm>
            <a:off x="6687094" y="560458"/>
            <a:ext cx="51618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1923506" y="560457"/>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2" idx="2"/>
          </p:cNvCxnSpPr>
          <p:nvPr/>
        </p:nvCxnSpPr>
        <p:spPr>
          <a:xfrm>
            <a:off x="1143000" y="791290"/>
            <a:ext cx="0"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21" idx="2"/>
          </p:cNvCxnSpPr>
          <p:nvPr/>
        </p:nvCxnSpPr>
        <p:spPr>
          <a:xfrm>
            <a:off x="7965283" y="791290"/>
            <a:ext cx="0"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13" idx="2"/>
          </p:cNvCxnSpPr>
          <p:nvPr/>
        </p:nvCxnSpPr>
        <p:spPr>
          <a:xfrm flipH="1">
            <a:off x="4493144" y="3001328"/>
            <a:ext cx="1" cy="4001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6724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1175208"/>
            <a:ext cx="1633211"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a:spcBef>
                <a:spcPct val="20000"/>
              </a:spcBef>
            </a:pPr>
            <a:r>
              <a:rPr lang="id-ID" sz="2400" dirty="0" smtClean="0">
                <a:solidFill>
                  <a:srgbClr val="000000"/>
                </a:solidFill>
                <a:latin typeface="Tahoma"/>
                <a:ea typeface="Times New Roman"/>
              </a:rPr>
              <a:t> </a:t>
            </a:r>
            <a:r>
              <a:rPr lang="id-ID" dirty="0" smtClean="0">
                <a:solidFill>
                  <a:srgbClr val="000000"/>
                </a:solidFill>
                <a:latin typeface="Tahoma"/>
                <a:ea typeface="Times New Roman"/>
              </a:rPr>
              <a:t>Terlapor </a:t>
            </a:r>
            <a:endParaRPr lang="en-US" i="1" dirty="0" smtClean="0">
              <a:solidFill>
                <a:srgbClr val="000000"/>
              </a:solidFill>
              <a:latin typeface="Arial" pitchFamily="34" charset="0"/>
              <a:ea typeface="Times New Roman"/>
              <a:cs typeface="Arial" pitchFamily="34" charset="0"/>
            </a:endParaRPr>
          </a:p>
        </p:txBody>
      </p:sp>
      <p:sp>
        <p:nvSpPr>
          <p:cNvPr id="6" name="TextBox 5"/>
          <p:cNvSpPr txBox="1"/>
          <p:nvPr/>
        </p:nvSpPr>
        <p:spPr>
          <a:xfrm>
            <a:off x="4049061" y="964545"/>
            <a:ext cx="4989156" cy="258532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id-ID" dirty="0"/>
              <a:t>Status terlapor bisa naik dan ditetapkan menjadi tersangka setelah adanya </a:t>
            </a:r>
            <a:r>
              <a:rPr lang="id-ID" dirty="0" smtClean="0"/>
              <a:t>dua alat bukti </a:t>
            </a:r>
            <a:r>
              <a:rPr lang="id-ID" dirty="0"/>
              <a:t>permulaan yang </a:t>
            </a:r>
            <a:r>
              <a:rPr lang="id-ID" dirty="0" smtClean="0"/>
              <a:t>cukup yang didapat </a:t>
            </a:r>
            <a:r>
              <a:rPr lang="id-ID" dirty="0"/>
              <a:t>saat tahap penyelidikan dan </a:t>
            </a:r>
            <a:r>
              <a:rPr lang="id-ID" dirty="0" smtClean="0"/>
              <a:t>penyidikan: </a:t>
            </a:r>
          </a:p>
          <a:p>
            <a:pPr algn="just"/>
            <a:r>
              <a:rPr lang="id-ID" dirty="0" smtClean="0"/>
              <a:t>Tersangka : seorang </a:t>
            </a:r>
            <a:r>
              <a:rPr lang="id-ID" dirty="0"/>
              <a:t>yang karena perbuatannya atau keadaannya, berdasarkan bukti permulaan patut diduga sebagai pelaku </a:t>
            </a:r>
            <a:r>
              <a:rPr lang="id-ID" dirty="0" smtClean="0"/>
              <a:t>tindak pidana.</a:t>
            </a:r>
          </a:p>
          <a:p>
            <a:r>
              <a:rPr lang="id-ID" dirty="0" smtClean="0"/>
              <a:t>Terdakwa :</a:t>
            </a:r>
            <a:r>
              <a:rPr lang="id-ID" dirty="0"/>
              <a:t>seorang tersangka yang dituntut, diperiksa, dan diadili di sidang pengadilan</a:t>
            </a:r>
            <a:r>
              <a:rPr lang="id-ID" dirty="0" smtClean="0"/>
              <a:t>.</a:t>
            </a:r>
            <a:endParaRPr lang="id-ID" dirty="0">
              <a:effectLst/>
            </a:endParaRPr>
          </a:p>
        </p:txBody>
      </p:sp>
      <p:sp>
        <p:nvSpPr>
          <p:cNvPr id="16" name="TextBox 15"/>
          <p:cNvSpPr txBox="1"/>
          <p:nvPr/>
        </p:nvSpPr>
        <p:spPr>
          <a:xfrm>
            <a:off x="196700" y="46031"/>
            <a:ext cx="5239803"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en-GB" dirty="0" smtClean="0">
                <a:solidFill>
                  <a:srgbClr val="000000"/>
                </a:solidFill>
                <a:latin typeface="Tahoma"/>
                <a:ea typeface="Times New Roman"/>
              </a:rPr>
              <a:t>A</a:t>
            </a:r>
            <a:r>
              <a:rPr lang="id-ID" dirty="0" smtClean="0">
                <a:solidFill>
                  <a:srgbClr val="000000"/>
                </a:solidFill>
                <a:latin typeface="Tahoma"/>
                <a:ea typeface="Times New Roman"/>
              </a:rPr>
              <a:t>DVOKASI DALAM SISTEM PERADILAN PIDANA</a:t>
            </a:r>
            <a:endParaRPr lang="en-US" i="1" dirty="0" smtClean="0">
              <a:solidFill>
                <a:srgbClr val="000000"/>
              </a:solidFill>
              <a:latin typeface="Arial" pitchFamily="34" charset="0"/>
              <a:ea typeface="Times New Roman"/>
              <a:cs typeface="Arial" pitchFamily="34" charset="0"/>
            </a:endParaRPr>
          </a:p>
        </p:txBody>
      </p:sp>
      <p:cxnSp>
        <p:nvCxnSpPr>
          <p:cNvPr id="17" name="Straight Arrow Connector 16"/>
          <p:cNvCxnSpPr/>
          <p:nvPr/>
        </p:nvCxnSpPr>
        <p:spPr>
          <a:xfrm>
            <a:off x="3287933" y="2133600"/>
            <a:ext cx="83279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287933" y="429823"/>
            <a:ext cx="0" cy="6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9069" y="1923871"/>
            <a:ext cx="3698401"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id-ID" b="1" dirty="0" smtClean="0"/>
              <a:t>Dokumen Yang Harus </a:t>
            </a:r>
            <a:r>
              <a:rPr lang="id-ID" b="1" dirty="0"/>
              <a:t>D</a:t>
            </a:r>
            <a:r>
              <a:rPr lang="id-ID" b="1" dirty="0" smtClean="0"/>
              <a:t>ibuat</a:t>
            </a:r>
            <a:endParaRPr lang="id-ID" dirty="0"/>
          </a:p>
        </p:txBody>
      </p:sp>
      <p:sp>
        <p:nvSpPr>
          <p:cNvPr id="32" name="TextBox 31"/>
          <p:cNvSpPr txBox="1"/>
          <p:nvPr/>
        </p:nvSpPr>
        <p:spPr>
          <a:xfrm>
            <a:off x="860900" y="2820768"/>
            <a:ext cx="2412173"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dirty="0" smtClean="0"/>
              <a:t>S</a:t>
            </a:r>
            <a:r>
              <a:rPr lang="id-ID" dirty="0" smtClean="0"/>
              <a:t>urat Kuasa</a:t>
            </a:r>
          </a:p>
        </p:txBody>
      </p:sp>
      <p:cxnSp>
        <p:nvCxnSpPr>
          <p:cNvPr id="43" name="Straight Arrow Connector 42"/>
          <p:cNvCxnSpPr/>
          <p:nvPr/>
        </p:nvCxnSpPr>
        <p:spPr>
          <a:xfrm>
            <a:off x="2066987" y="2438400"/>
            <a:ext cx="0" cy="3081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29535" y="3546180"/>
            <a:ext cx="3789676" cy="327371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spcBef>
                <a:spcPct val="20000"/>
              </a:spcBef>
            </a:pPr>
            <a:r>
              <a:rPr lang="id-ID" sz="1400" dirty="0" smtClean="0">
                <a:solidFill>
                  <a:prstClr val="black"/>
                </a:solidFill>
              </a:rPr>
              <a:t>	</a:t>
            </a:r>
            <a:r>
              <a:rPr lang="id-ID" sz="1600" dirty="0" smtClean="0">
                <a:solidFill>
                  <a:prstClr val="black"/>
                </a:solidFill>
                <a:latin typeface="Arial" pitchFamily="34" charset="0"/>
                <a:cs typeface="Arial" pitchFamily="34" charset="0"/>
              </a:rPr>
              <a:t>Format Surat Kuasa</a:t>
            </a:r>
          </a:p>
          <a:p>
            <a:pPr marL="342900" indent="-342900">
              <a:spcBef>
                <a:spcPct val="20000"/>
              </a:spcBef>
              <a:buFont typeface="Arial" pitchFamily="34" charset="0"/>
              <a:buChar char="•"/>
            </a:pPr>
            <a:r>
              <a:rPr lang="id-ID" sz="1600" dirty="0" smtClean="0">
                <a:solidFill>
                  <a:prstClr val="black"/>
                </a:solidFill>
                <a:latin typeface="Arial" pitchFamily="34" charset="0"/>
                <a:cs typeface="Arial" pitchFamily="34" charset="0"/>
              </a:rPr>
              <a:t>Judul Surat Kuasa</a:t>
            </a:r>
            <a:endParaRPr lang="id-ID" sz="1600" dirty="0">
              <a:solidFill>
                <a:prstClr val="black"/>
              </a:solidFill>
              <a:latin typeface="Arial" pitchFamily="34" charset="0"/>
              <a:cs typeface="Arial" pitchFamily="34" charset="0"/>
            </a:endParaRPr>
          </a:p>
          <a:p>
            <a:pPr marL="342900" indent="-342900">
              <a:spcBef>
                <a:spcPct val="20000"/>
              </a:spcBef>
              <a:buFont typeface="Arial" pitchFamily="34" charset="0"/>
              <a:buChar char="•"/>
            </a:pPr>
            <a:r>
              <a:rPr lang="id-ID" sz="1600" dirty="0" smtClean="0">
                <a:solidFill>
                  <a:prstClr val="black"/>
                </a:solidFill>
                <a:latin typeface="Arial" pitchFamily="34" charset="0"/>
                <a:cs typeface="Arial" pitchFamily="34" charset="0"/>
              </a:rPr>
              <a:t>Identitas Pemberi Kuasa</a:t>
            </a:r>
          </a:p>
          <a:p>
            <a:pPr marL="342900" indent="-342900">
              <a:spcBef>
                <a:spcPct val="20000"/>
              </a:spcBef>
              <a:buFont typeface="Arial" pitchFamily="34" charset="0"/>
              <a:buChar char="•"/>
            </a:pPr>
            <a:r>
              <a:rPr lang="id-ID" sz="1600" dirty="0" smtClean="0">
                <a:solidFill>
                  <a:srgbClr val="000000"/>
                </a:solidFill>
                <a:latin typeface="Arial" pitchFamily="34" charset="0"/>
                <a:ea typeface="Times New Roman"/>
                <a:cs typeface="Arial" pitchFamily="34" charset="0"/>
              </a:rPr>
              <a:t>Identitas Penerima Kuasa</a:t>
            </a:r>
            <a:endParaRPr lang="id-ID" sz="1600" dirty="0" smtClean="0">
              <a:solidFill>
                <a:prstClr val="black"/>
              </a:solidFill>
              <a:latin typeface="Arial" pitchFamily="34" charset="0"/>
              <a:cs typeface="Arial" pitchFamily="34" charset="0"/>
            </a:endParaRPr>
          </a:p>
          <a:p>
            <a:pPr marL="342900" indent="-342900">
              <a:spcBef>
                <a:spcPct val="20000"/>
              </a:spcBef>
              <a:buFont typeface="Arial" pitchFamily="34" charset="0"/>
              <a:buChar char="•"/>
            </a:pPr>
            <a:r>
              <a:rPr lang="id-ID" sz="1600" dirty="0" smtClean="0">
                <a:solidFill>
                  <a:prstClr val="black"/>
                </a:solidFill>
                <a:latin typeface="Arial" pitchFamily="34" charset="0"/>
                <a:cs typeface="Arial" pitchFamily="34" charset="0"/>
              </a:rPr>
              <a:t>Alamat/Domicili kantor Penerima Kuasa</a:t>
            </a:r>
          </a:p>
          <a:p>
            <a:pPr marL="342900" indent="-342900">
              <a:spcBef>
                <a:spcPct val="20000"/>
              </a:spcBef>
              <a:buFont typeface="Arial" pitchFamily="34" charset="0"/>
              <a:buChar char="•"/>
            </a:pPr>
            <a:r>
              <a:rPr lang="id-ID" sz="1600" dirty="0" smtClean="0">
                <a:solidFill>
                  <a:prstClr val="black"/>
                </a:solidFill>
                <a:latin typeface="Arial" pitchFamily="34" charset="0"/>
                <a:cs typeface="Arial" pitchFamily="34" charset="0"/>
              </a:rPr>
              <a:t>Isi Surat Kuasa (khusus)</a:t>
            </a:r>
            <a:endParaRPr lang="id-ID" sz="1600" dirty="0">
              <a:solidFill>
                <a:prstClr val="black"/>
              </a:solidFill>
              <a:latin typeface="Arial" pitchFamily="34" charset="0"/>
              <a:cs typeface="Arial" pitchFamily="34" charset="0"/>
            </a:endParaRPr>
          </a:p>
          <a:p>
            <a:pPr marL="324000" indent="-342900">
              <a:spcBef>
                <a:spcPct val="20000"/>
              </a:spcBef>
              <a:spcAft>
                <a:spcPts val="1000"/>
              </a:spcAft>
              <a:buFont typeface="Arial" pitchFamily="34" charset="0"/>
              <a:buChar char="•"/>
            </a:pPr>
            <a:r>
              <a:rPr lang="id-ID" sz="1600" dirty="0" smtClean="0">
                <a:solidFill>
                  <a:srgbClr val="000000"/>
                </a:solidFill>
                <a:latin typeface="Arial" pitchFamily="34" charset="0"/>
                <a:ea typeface="Times New Roman"/>
                <a:cs typeface="Arial" pitchFamily="34" charset="0"/>
              </a:rPr>
              <a:t>Tanggal dan tempat Pemberian Kuasa</a:t>
            </a:r>
            <a:endParaRPr lang="id-ID" sz="1600" dirty="0" smtClean="0">
              <a:solidFill>
                <a:prstClr val="black"/>
              </a:solidFill>
              <a:latin typeface="Arial" pitchFamily="34" charset="0"/>
              <a:ea typeface="Calibri"/>
              <a:cs typeface="Arial" pitchFamily="34" charset="0"/>
            </a:endParaRPr>
          </a:p>
          <a:p>
            <a:pPr marL="324000" indent="-342900">
              <a:spcBef>
                <a:spcPct val="20000"/>
              </a:spcBef>
              <a:buFont typeface="Arial" pitchFamily="34" charset="0"/>
              <a:buChar char="•"/>
            </a:pPr>
            <a:r>
              <a:rPr lang="id-ID" sz="1600" dirty="0" smtClean="0">
                <a:solidFill>
                  <a:prstClr val="black"/>
                </a:solidFill>
                <a:latin typeface="Arial" pitchFamily="34" charset="0"/>
                <a:cs typeface="Arial" pitchFamily="34" charset="0"/>
              </a:rPr>
              <a:t>Tanda Tangan Pemberi dan Penerima Kuasa</a:t>
            </a:r>
            <a:endParaRPr lang="id-ID" sz="1600" dirty="0">
              <a:solidFill>
                <a:prstClr val="black"/>
              </a:solidFill>
              <a:latin typeface="Arial" pitchFamily="34" charset="0"/>
              <a:cs typeface="Arial" pitchFamily="34" charset="0"/>
            </a:endParaRPr>
          </a:p>
        </p:txBody>
      </p:sp>
      <p:cxnSp>
        <p:nvCxnSpPr>
          <p:cNvPr id="54" name="Straight Arrow Connector 53"/>
          <p:cNvCxnSpPr>
            <a:stCxn id="32" idx="2"/>
          </p:cNvCxnSpPr>
          <p:nvPr/>
        </p:nvCxnSpPr>
        <p:spPr>
          <a:xfrm flipH="1">
            <a:off x="2066986" y="3190100"/>
            <a:ext cx="1" cy="356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120731" y="3713683"/>
            <a:ext cx="4918188" cy="33055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spcBef>
                <a:spcPct val="20000"/>
              </a:spcBef>
            </a:pPr>
            <a:r>
              <a:rPr lang="id-ID" dirty="0" smtClean="0">
                <a:solidFill>
                  <a:prstClr val="black"/>
                </a:solidFill>
                <a:latin typeface="Arial" pitchFamily="34" charset="0"/>
                <a:cs typeface="Arial" pitchFamily="34" charset="0"/>
              </a:rPr>
              <a:t>Dokumen Penasehat Hukum Terlapor/Tersangka/Terdakwa :</a:t>
            </a:r>
            <a:endParaRPr lang="id-ID" dirty="0">
              <a:solidFill>
                <a:prstClr val="black"/>
              </a:solidFill>
              <a:latin typeface="Arial" pitchFamily="34" charset="0"/>
              <a:cs typeface="Arial" pitchFamily="34" charset="0"/>
            </a:endParaRPr>
          </a:p>
          <a:p>
            <a:pPr>
              <a:spcBef>
                <a:spcPct val="20000"/>
              </a:spcBef>
            </a:pPr>
            <a:r>
              <a:rPr lang="id-ID" dirty="0" smtClean="0">
                <a:solidFill>
                  <a:prstClr val="black"/>
                </a:solidFill>
                <a:latin typeface="Arial" pitchFamily="34" charset="0"/>
                <a:cs typeface="Arial" pitchFamily="34" charset="0"/>
              </a:rPr>
              <a:t>Surat Kuasa</a:t>
            </a:r>
          </a:p>
          <a:p>
            <a:pPr>
              <a:spcBef>
                <a:spcPct val="20000"/>
              </a:spcBef>
            </a:pPr>
            <a:r>
              <a:rPr lang="id-ID" dirty="0" smtClean="0">
                <a:solidFill>
                  <a:prstClr val="black"/>
                </a:solidFill>
                <a:latin typeface="Arial" pitchFamily="34" charset="0"/>
                <a:cs typeface="Arial" pitchFamily="34" charset="0"/>
              </a:rPr>
              <a:t>Surat Permohonan BAP/Berkas Perkara</a:t>
            </a:r>
          </a:p>
          <a:p>
            <a:pPr>
              <a:spcBef>
                <a:spcPct val="20000"/>
              </a:spcBef>
            </a:pPr>
            <a:r>
              <a:rPr lang="id-ID" dirty="0" smtClean="0">
                <a:solidFill>
                  <a:prstClr val="black"/>
                </a:solidFill>
                <a:latin typeface="Arial" pitchFamily="34" charset="0"/>
                <a:cs typeface="Arial" pitchFamily="34" charset="0"/>
              </a:rPr>
              <a:t>Permohonan Pra Pradilan</a:t>
            </a:r>
          </a:p>
          <a:p>
            <a:pPr>
              <a:spcBef>
                <a:spcPct val="20000"/>
              </a:spcBef>
            </a:pPr>
            <a:r>
              <a:rPr lang="id-ID" dirty="0" smtClean="0">
                <a:solidFill>
                  <a:prstClr val="black"/>
                </a:solidFill>
                <a:latin typeface="Arial" pitchFamily="34" charset="0"/>
                <a:cs typeface="Arial" pitchFamily="34" charset="0"/>
              </a:rPr>
              <a:t>Permohonan Penangguhan Penahan</a:t>
            </a:r>
          </a:p>
          <a:p>
            <a:pPr>
              <a:spcBef>
                <a:spcPct val="20000"/>
              </a:spcBef>
            </a:pPr>
            <a:r>
              <a:rPr lang="id-ID" dirty="0" smtClean="0">
                <a:solidFill>
                  <a:prstClr val="black"/>
                </a:solidFill>
                <a:latin typeface="Arial" pitchFamily="34" charset="0"/>
                <a:cs typeface="Arial" pitchFamily="34" charset="0"/>
              </a:rPr>
              <a:t>Permohonan Pegalihan Penahanan</a:t>
            </a:r>
          </a:p>
          <a:p>
            <a:pPr>
              <a:spcBef>
                <a:spcPct val="20000"/>
              </a:spcBef>
            </a:pPr>
            <a:r>
              <a:rPr lang="id-ID" dirty="0" smtClean="0">
                <a:solidFill>
                  <a:prstClr val="black"/>
                </a:solidFill>
                <a:latin typeface="Arial" pitchFamily="34" charset="0"/>
                <a:cs typeface="Arial" pitchFamily="34" charset="0"/>
              </a:rPr>
              <a:t>Eksepsi  atas dakwaan JPU</a:t>
            </a:r>
          </a:p>
          <a:p>
            <a:pPr>
              <a:spcBef>
                <a:spcPct val="20000"/>
              </a:spcBef>
            </a:pPr>
            <a:r>
              <a:rPr lang="id-ID" dirty="0" smtClean="0">
                <a:solidFill>
                  <a:prstClr val="black"/>
                </a:solidFill>
                <a:latin typeface="Arial" pitchFamily="34" charset="0"/>
                <a:cs typeface="Arial" pitchFamily="34" charset="0"/>
              </a:rPr>
              <a:t>Pleidoi</a:t>
            </a:r>
          </a:p>
          <a:p>
            <a:pPr>
              <a:spcBef>
                <a:spcPct val="20000"/>
              </a:spcBef>
            </a:pPr>
            <a:r>
              <a:rPr lang="id-ID" dirty="0" smtClean="0">
                <a:solidFill>
                  <a:prstClr val="black"/>
                </a:solidFill>
                <a:latin typeface="Arial" pitchFamily="34" charset="0"/>
                <a:cs typeface="Arial" pitchFamily="34" charset="0"/>
              </a:rPr>
              <a:t>Duplik</a:t>
            </a:r>
          </a:p>
        </p:txBody>
      </p:sp>
      <p:sp>
        <p:nvSpPr>
          <p:cNvPr id="15" name="TextBox 14"/>
          <p:cNvSpPr txBox="1"/>
          <p:nvPr/>
        </p:nvSpPr>
        <p:spPr>
          <a:xfrm>
            <a:off x="248498" y="1175208"/>
            <a:ext cx="1633211"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a:spcBef>
                <a:spcPct val="20000"/>
              </a:spcBef>
            </a:pPr>
            <a:r>
              <a:rPr lang="id-ID" sz="2400" dirty="0" smtClean="0">
                <a:solidFill>
                  <a:srgbClr val="000000"/>
                </a:solidFill>
                <a:latin typeface="Tahoma"/>
                <a:ea typeface="Times New Roman"/>
              </a:rPr>
              <a:t> </a:t>
            </a:r>
            <a:r>
              <a:rPr lang="id-ID" dirty="0" smtClean="0">
                <a:solidFill>
                  <a:srgbClr val="000000"/>
                </a:solidFill>
                <a:latin typeface="Tahoma"/>
                <a:ea typeface="Times New Roman"/>
              </a:rPr>
              <a:t>Pelapor  </a:t>
            </a:r>
            <a:endParaRPr lang="en-US" i="1" dirty="0" smtClean="0">
              <a:solidFill>
                <a:srgbClr val="000000"/>
              </a:solidFill>
              <a:latin typeface="Arial" pitchFamily="34" charset="0"/>
              <a:ea typeface="Times New Roman"/>
              <a:cs typeface="Arial" pitchFamily="34" charset="0"/>
            </a:endParaRPr>
          </a:p>
        </p:txBody>
      </p:sp>
      <p:cxnSp>
        <p:nvCxnSpPr>
          <p:cNvPr id="5" name="Straight Arrow Connector 4"/>
          <p:cNvCxnSpPr/>
          <p:nvPr/>
        </p:nvCxnSpPr>
        <p:spPr>
          <a:xfrm>
            <a:off x="1219200" y="429823"/>
            <a:ext cx="0" cy="6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15" idx="3"/>
            <a:endCxn id="4" idx="1"/>
          </p:cNvCxnSpPr>
          <p:nvPr/>
        </p:nvCxnSpPr>
        <p:spPr>
          <a:xfrm>
            <a:off x="1881709" y="1406041"/>
            <a:ext cx="4042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8327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1524000"/>
            <a:ext cx="8153400" cy="397031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d-ID" sz="2800" i="1" dirty="0">
                <a:latin typeface="Arial Black" pitchFamily="34" charset="0"/>
              </a:rPr>
              <a:t>Sebab dan lantaran cinta aku membela</a:t>
            </a:r>
          </a:p>
          <a:p>
            <a:r>
              <a:rPr lang="id-ID" sz="2800" i="1" dirty="0">
                <a:latin typeface="Arial Black" pitchFamily="34" charset="0"/>
              </a:rPr>
              <a:t>Kalau aku menang bukan karena aku seorang </a:t>
            </a:r>
            <a:r>
              <a:rPr lang="id-ID" sz="2800" i="1" dirty="0" smtClean="0">
                <a:latin typeface="Arial Black" pitchFamily="34" charset="0"/>
              </a:rPr>
              <a:t>Pengacara dan Pembela</a:t>
            </a:r>
            <a:endParaRPr lang="id-ID" sz="2800" i="1" dirty="0">
              <a:latin typeface="Arial Black" pitchFamily="34" charset="0"/>
            </a:endParaRPr>
          </a:p>
          <a:p>
            <a:r>
              <a:rPr lang="id-ID" sz="2800" i="1" dirty="0">
                <a:latin typeface="Arial Black" pitchFamily="34" charset="0"/>
              </a:rPr>
              <a:t>Tapi ketika kebenaran itu berbanding sama dengan keadilan</a:t>
            </a:r>
          </a:p>
          <a:p>
            <a:r>
              <a:rPr lang="id-ID" sz="2800" i="1" dirty="0">
                <a:latin typeface="Arial Black" pitchFamily="34" charset="0"/>
              </a:rPr>
              <a:t>Dan kalau aku kalah</a:t>
            </a:r>
          </a:p>
          <a:p>
            <a:r>
              <a:rPr lang="id-ID" sz="2800" i="1" dirty="0">
                <a:latin typeface="Arial Black" pitchFamily="34" charset="0"/>
              </a:rPr>
              <a:t>Bukan berarti aku tak bisa membela</a:t>
            </a:r>
          </a:p>
          <a:p>
            <a:r>
              <a:rPr lang="id-ID" sz="2800" i="1" dirty="0">
                <a:latin typeface="Arial Black" pitchFamily="34" charset="0"/>
              </a:rPr>
              <a:t>Tapi karena hukum haram untuk </a:t>
            </a:r>
            <a:r>
              <a:rPr lang="id-ID" sz="2800" i="1" dirty="0" smtClean="0">
                <a:latin typeface="Arial Black" pitchFamily="34" charset="0"/>
              </a:rPr>
              <a:t>direkayasa.</a:t>
            </a:r>
            <a:endParaRPr lang="id-ID" sz="2800" i="1" dirty="0">
              <a:latin typeface="Arial Black" pitchFamily="34" charset="0"/>
            </a:endParaRPr>
          </a:p>
        </p:txBody>
      </p:sp>
      <p:sp>
        <p:nvSpPr>
          <p:cNvPr id="10" name="TextBox 9"/>
          <p:cNvSpPr txBox="1"/>
          <p:nvPr/>
        </p:nvSpPr>
        <p:spPr>
          <a:xfrm>
            <a:off x="2304505" y="329625"/>
            <a:ext cx="4382589" cy="46166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en-GB" sz="2400" dirty="0" smtClean="0">
                <a:solidFill>
                  <a:srgbClr val="000000"/>
                </a:solidFill>
                <a:latin typeface="Tahoma"/>
                <a:ea typeface="Times New Roman"/>
              </a:rPr>
              <a:t>P</a:t>
            </a:r>
            <a:r>
              <a:rPr lang="id-ID" sz="2400" dirty="0" smtClean="0">
                <a:solidFill>
                  <a:srgbClr val="000000"/>
                </a:solidFill>
                <a:latin typeface="Tahoma"/>
                <a:ea typeface="Times New Roman"/>
              </a:rPr>
              <a:t>ROLOG</a:t>
            </a:r>
            <a:endParaRPr lang="en-US" sz="2400" i="1" dirty="0" smtClean="0">
              <a:solidFill>
                <a:srgbClr val="000000"/>
              </a:solidFill>
              <a:latin typeface="Arial" pitchFamily="34" charset="0"/>
              <a:ea typeface="Times New Roman"/>
              <a:cs typeface="Arial" pitchFamily="34" charset="0"/>
            </a:endParaRPr>
          </a:p>
        </p:txBody>
      </p:sp>
      <p:sp>
        <p:nvSpPr>
          <p:cNvPr id="11" name="TextBox 10"/>
          <p:cNvSpPr txBox="1"/>
          <p:nvPr/>
        </p:nvSpPr>
        <p:spPr>
          <a:xfrm>
            <a:off x="2017426" y="5941102"/>
            <a:ext cx="7126574" cy="830997"/>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lvl="0" algn="ctr">
              <a:spcBef>
                <a:spcPct val="20000"/>
              </a:spcBef>
            </a:pPr>
            <a:r>
              <a:rPr lang="en-GB" sz="2400" i="1" dirty="0" smtClean="0">
                <a:solidFill>
                  <a:srgbClr val="000000"/>
                </a:solidFill>
                <a:latin typeface="Tahoma"/>
                <a:ea typeface="Times New Roman"/>
              </a:rPr>
              <a:t>D</a:t>
            </a:r>
            <a:r>
              <a:rPr lang="id-ID" sz="2400" i="1" dirty="0" smtClean="0">
                <a:solidFill>
                  <a:srgbClr val="000000"/>
                </a:solidFill>
                <a:latin typeface="Tahoma"/>
                <a:ea typeface="Times New Roman"/>
              </a:rPr>
              <a:t>alam Kumpulan Puisi </a:t>
            </a:r>
            <a:r>
              <a:rPr lang="id-ID" sz="2400" dirty="0" smtClean="0">
                <a:solidFill>
                  <a:srgbClr val="000000"/>
                </a:solidFill>
                <a:latin typeface="Tahoma"/>
                <a:ea typeface="Times New Roman"/>
              </a:rPr>
              <a:t>“SANG JUBAH PEMBELA” </a:t>
            </a:r>
            <a:r>
              <a:rPr lang="id-ID" sz="2400" i="1" dirty="0" smtClean="0">
                <a:solidFill>
                  <a:srgbClr val="000000"/>
                </a:solidFill>
                <a:latin typeface="Tahoma"/>
                <a:ea typeface="Times New Roman"/>
              </a:rPr>
              <a:t>Karya</a:t>
            </a:r>
            <a:r>
              <a:rPr lang="id-ID" sz="2400" dirty="0" smtClean="0">
                <a:solidFill>
                  <a:srgbClr val="000000"/>
                </a:solidFill>
                <a:latin typeface="Tahoma"/>
                <a:ea typeface="Times New Roman"/>
              </a:rPr>
              <a:t> : FATHOR RAHMAN AL-IRROBI</a:t>
            </a:r>
            <a:endParaRPr lang="en-US" sz="2400" i="1" dirty="0" smtClean="0">
              <a:solidFill>
                <a:srgbClr val="000000"/>
              </a:solidFill>
              <a:latin typeface="Arial" pitchFamily="34" charset="0"/>
              <a:ea typeface="Times New Roman"/>
              <a:cs typeface="Arial" pitchFamily="34" charset="0"/>
            </a:endParaRPr>
          </a:p>
        </p:txBody>
      </p:sp>
    </p:spTree>
    <p:extLst>
      <p:ext uri="{BB962C8B-B14F-4D97-AF65-F5344CB8AC3E}">
        <p14:creationId xmlns:p14="http://schemas.microsoft.com/office/powerpoint/2010/main" val="37579533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2424" y="1447800"/>
            <a:ext cx="7315200" cy="1323439"/>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id-ID" sz="2000" dirty="0"/>
              <a:t>Surat kuasa adalah surat yang di dalamnya berisikan segala pernyataan yang berkaitan dengan pernyataan pemberian kekuasaan atau wewenang dari seorang pemberi kuasa kepada penerima kuasa yaitu seseorang yang diberi kuasa.</a:t>
            </a:r>
          </a:p>
        </p:txBody>
      </p:sp>
      <p:sp>
        <p:nvSpPr>
          <p:cNvPr id="3" name="TextBox 2"/>
          <p:cNvSpPr txBox="1"/>
          <p:nvPr/>
        </p:nvSpPr>
        <p:spPr>
          <a:xfrm>
            <a:off x="1752600" y="914400"/>
            <a:ext cx="6019800"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b="1" dirty="0" smtClean="0">
                <a:solidFill>
                  <a:srgbClr val="000000"/>
                </a:solidFill>
                <a:latin typeface="Tahoma"/>
                <a:ea typeface="Times New Roman"/>
              </a:rPr>
              <a:t>PENGERTIAAN SURAT KUASA</a:t>
            </a:r>
            <a:endParaRPr lang="en-US" b="1" i="1" dirty="0" smtClean="0">
              <a:solidFill>
                <a:srgbClr val="000000"/>
              </a:solidFill>
              <a:latin typeface="Arial" pitchFamily="34" charset="0"/>
              <a:ea typeface="Times New Roman"/>
              <a:cs typeface="Arial" pitchFamily="34" charset="0"/>
            </a:endParaRPr>
          </a:p>
        </p:txBody>
      </p:sp>
      <p:sp>
        <p:nvSpPr>
          <p:cNvPr id="4" name="TextBox 3"/>
          <p:cNvSpPr txBox="1"/>
          <p:nvPr/>
        </p:nvSpPr>
        <p:spPr>
          <a:xfrm>
            <a:off x="944510" y="3124200"/>
            <a:ext cx="7315200" cy="193899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id-ID" sz="2000" dirty="0"/>
              <a:t>P</a:t>
            </a:r>
            <a:r>
              <a:rPr lang="id-ID" sz="2000" dirty="0" smtClean="0"/>
              <a:t>engaturan </a:t>
            </a:r>
            <a:r>
              <a:rPr lang="id-ID" sz="2000" dirty="0"/>
              <a:t>mengenai surat kuasa dapat ditemui secara tersirat dalam </a:t>
            </a:r>
            <a:r>
              <a:rPr lang="id-ID" sz="2000" b="1" dirty="0"/>
              <a:t>Pasal 1792 </a:t>
            </a:r>
            <a:r>
              <a:rPr lang="id-ID" sz="2000" b="1" dirty="0" smtClean="0"/>
              <a:t> </a:t>
            </a:r>
            <a:r>
              <a:rPr lang="id-ID" sz="2000" dirty="0" smtClean="0">
                <a:solidFill>
                  <a:schemeClr val="tx1"/>
                </a:solidFill>
                <a:hlinkClick r:id="rId2"/>
              </a:rPr>
              <a:t>KUH </a:t>
            </a:r>
            <a:r>
              <a:rPr lang="id-ID" sz="2000" dirty="0">
                <a:solidFill>
                  <a:schemeClr val="tx1"/>
                </a:solidFill>
                <a:hlinkClick r:id="rId2"/>
              </a:rPr>
              <a:t>Perdata</a:t>
            </a:r>
            <a:r>
              <a:rPr lang="id-ID" sz="2000" dirty="0"/>
              <a:t> yang berbunyi:</a:t>
            </a:r>
          </a:p>
          <a:p>
            <a:pPr algn="just"/>
            <a:r>
              <a:rPr lang="id-ID" sz="2000" i="1" dirty="0" smtClean="0"/>
              <a:t>“Pemberian </a:t>
            </a:r>
            <a:r>
              <a:rPr lang="id-ID" sz="2000" i="1" dirty="0"/>
              <a:t>kuasa ialah suatu persetujuan yang berisikan pemberian kekuasaan kepada orang lain yang menerimanya untuk melaksanakan sesuatu atas nama orang yang memberikan </a:t>
            </a:r>
            <a:r>
              <a:rPr lang="id-ID" sz="2000" i="1" dirty="0" smtClean="0"/>
              <a:t>kuasa”.</a:t>
            </a:r>
            <a:endParaRPr lang="id-ID" sz="2000" dirty="0"/>
          </a:p>
        </p:txBody>
      </p:sp>
      <p:sp>
        <p:nvSpPr>
          <p:cNvPr id="5" name="TextBox 4"/>
          <p:cNvSpPr txBox="1"/>
          <p:nvPr/>
        </p:nvSpPr>
        <p:spPr>
          <a:xfrm>
            <a:off x="917028" y="5242850"/>
            <a:ext cx="7315200" cy="1323439"/>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id-ID" sz="2000" dirty="0"/>
              <a:t>Berdasarkan ketentuan di atas, maka pemberian kuasa dapat diberikan baik secara tertulis maupun lisan, serta dapat dilakukan secara khusus atau umum. Tapi, dalam praktiknya, kuasa lebih sering diberikan secara tertulis dalam bentuk surat kuasa</a:t>
            </a:r>
          </a:p>
        </p:txBody>
      </p:sp>
    </p:spTree>
    <p:extLst>
      <p:ext uri="{BB962C8B-B14F-4D97-AF65-F5344CB8AC3E}">
        <p14:creationId xmlns:p14="http://schemas.microsoft.com/office/powerpoint/2010/main" val="1681033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41786" y="304065"/>
            <a:ext cx="6019800"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b="1" dirty="0" smtClean="0">
                <a:solidFill>
                  <a:srgbClr val="000000"/>
                </a:solidFill>
                <a:latin typeface="Tahoma"/>
                <a:ea typeface="Times New Roman"/>
              </a:rPr>
              <a:t>JENIS-JENIS SURAT KUASA</a:t>
            </a:r>
            <a:endParaRPr lang="en-US" b="1" i="1" dirty="0" smtClean="0">
              <a:solidFill>
                <a:srgbClr val="000000"/>
              </a:solidFill>
              <a:latin typeface="Arial" pitchFamily="34" charset="0"/>
              <a:ea typeface="Times New Roman"/>
              <a:cs typeface="Arial" pitchFamily="34" charset="0"/>
            </a:endParaRPr>
          </a:p>
        </p:txBody>
      </p:sp>
      <p:sp>
        <p:nvSpPr>
          <p:cNvPr id="4" name="TextBox 3"/>
          <p:cNvSpPr txBox="1"/>
          <p:nvPr/>
        </p:nvSpPr>
        <p:spPr>
          <a:xfrm>
            <a:off x="179989" y="3249166"/>
            <a:ext cx="2559269"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b="1" dirty="0"/>
              <a:t>Surat Kuasa Perantara</a:t>
            </a:r>
            <a:endParaRPr lang="id-ID" dirty="0"/>
          </a:p>
        </p:txBody>
      </p:sp>
      <p:sp>
        <p:nvSpPr>
          <p:cNvPr id="5" name="TextBox 4"/>
          <p:cNvSpPr txBox="1"/>
          <p:nvPr/>
        </p:nvSpPr>
        <p:spPr>
          <a:xfrm>
            <a:off x="6400800" y="3188732"/>
            <a:ext cx="2551386"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b="1" dirty="0"/>
              <a:t>Surat Kuasa Istimewa</a:t>
            </a:r>
            <a:endParaRPr lang="id-ID" dirty="0"/>
          </a:p>
        </p:txBody>
      </p:sp>
      <p:sp>
        <p:nvSpPr>
          <p:cNvPr id="6" name="TextBox 5"/>
          <p:cNvSpPr txBox="1"/>
          <p:nvPr/>
        </p:nvSpPr>
        <p:spPr>
          <a:xfrm>
            <a:off x="6442841" y="1302336"/>
            <a:ext cx="2467303" cy="1200329"/>
          </a:xfrm>
          <a:prstGeom prst="rect">
            <a:avLst/>
          </a:prstGeom>
          <a:solidFill>
            <a:srgbClr val="00B050"/>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id-ID" b="1" dirty="0"/>
              <a:t>Surat Kuasa </a:t>
            </a:r>
            <a:r>
              <a:rPr lang="id-ID" b="1" dirty="0" smtClean="0"/>
              <a:t>Khusus </a:t>
            </a:r>
            <a:r>
              <a:rPr lang="id-ID" dirty="0" smtClean="0"/>
              <a:t>Pasal </a:t>
            </a:r>
            <a:r>
              <a:rPr lang="id-ID" dirty="0"/>
              <a:t>1795 BW </a:t>
            </a:r>
          </a:p>
          <a:p>
            <a:r>
              <a:rPr lang="id-ID" dirty="0"/>
              <a:t>Pasal 123 ayat (1) HIR, pasal 147 </a:t>
            </a:r>
            <a:r>
              <a:rPr lang="id-ID" dirty="0" smtClean="0"/>
              <a:t>RBG</a:t>
            </a:r>
            <a:endParaRPr lang="id-ID" dirty="0"/>
          </a:p>
        </p:txBody>
      </p:sp>
      <p:sp>
        <p:nvSpPr>
          <p:cNvPr id="7" name="TextBox 6"/>
          <p:cNvSpPr txBox="1"/>
          <p:nvPr/>
        </p:nvSpPr>
        <p:spPr>
          <a:xfrm>
            <a:off x="0" y="1936375"/>
            <a:ext cx="2462048" cy="646331"/>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b="1" dirty="0" smtClean="0"/>
              <a:t>Surat Kuasa Umum</a:t>
            </a:r>
            <a:endParaRPr lang="id-ID" b="1" dirty="0"/>
          </a:p>
          <a:p>
            <a:pPr lvl="0"/>
            <a:r>
              <a:rPr lang="id-ID" dirty="0"/>
              <a:t>Pasal 1796 BW  </a:t>
            </a:r>
          </a:p>
        </p:txBody>
      </p:sp>
      <p:sp>
        <p:nvSpPr>
          <p:cNvPr id="8" name="TextBox 7"/>
          <p:cNvSpPr txBox="1"/>
          <p:nvPr/>
        </p:nvSpPr>
        <p:spPr>
          <a:xfrm>
            <a:off x="5125107" y="4676570"/>
            <a:ext cx="2496207"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r>
              <a:rPr lang="id-ID" b="1" dirty="0"/>
              <a:t>Surat Kuasa  </a:t>
            </a:r>
            <a:r>
              <a:rPr lang="id-ID" b="1" dirty="0" smtClean="0"/>
              <a:t>Jual</a:t>
            </a:r>
            <a:endParaRPr lang="id-ID" dirty="0"/>
          </a:p>
        </p:txBody>
      </p:sp>
      <p:sp>
        <p:nvSpPr>
          <p:cNvPr id="9" name="Oval 8"/>
          <p:cNvSpPr/>
          <p:nvPr/>
        </p:nvSpPr>
        <p:spPr>
          <a:xfrm>
            <a:off x="3247697" y="1763266"/>
            <a:ext cx="2133600" cy="2971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DALAM HUKUM ACARA PIDANA DIPERLUKAN KUASA KHUSUS</a:t>
            </a:r>
            <a:endParaRPr lang="id-ID" dirty="0"/>
          </a:p>
        </p:txBody>
      </p:sp>
      <p:sp>
        <p:nvSpPr>
          <p:cNvPr id="10" name="TextBox 9"/>
          <p:cNvSpPr txBox="1"/>
          <p:nvPr/>
        </p:nvSpPr>
        <p:spPr>
          <a:xfrm>
            <a:off x="1295400" y="4676570"/>
            <a:ext cx="2496207" cy="369332"/>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b="1" dirty="0"/>
              <a:t>Surat Kuasa  </a:t>
            </a:r>
            <a:r>
              <a:rPr lang="id-ID" b="1" dirty="0" smtClean="0"/>
              <a:t>Insidentil</a:t>
            </a:r>
            <a:endParaRPr lang="id-ID" dirty="0"/>
          </a:p>
        </p:txBody>
      </p:sp>
      <p:cxnSp>
        <p:nvCxnSpPr>
          <p:cNvPr id="12" name="Straight Arrow Connector 11"/>
          <p:cNvCxnSpPr>
            <a:endCxn id="7" idx="0"/>
          </p:cNvCxnSpPr>
          <p:nvPr/>
        </p:nvCxnSpPr>
        <p:spPr>
          <a:xfrm flipH="1">
            <a:off x="1231024" y="673397"/>
            <a:ext cx="1512176" cy="12629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2543503" y="673397"/>
            <a:ext cx="961697" cy="2515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324600" y="673397"/>
            <a:ext cx="381000" cy="6314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798019" y="1889312"/>
            <a:ext cx="292976" cy="31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10" idx="0"/>
          </p:cNvCxnSpPr>
          <p:nvPr/>
        </p:nvCxnSpPr>
        <p:spPr>
          <a:xfrm flipH="1">
            <a:off x="2543504" y="673397"/>
            <a:ext cx="961696" cy="40031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486400" y="673397"/>
            <a:ext cx="1219200" cy="2515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486400" y="673397"/>
            <a:ext cx="228600" cy="40031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381297" y="2502665"/>
            <a:ext cx="991913" cy="316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28892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76227"/>
            <a:ext cx="526508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en-GB" dirty="0" smtClean="0">
                <a:solidFill>
                  <a:srgbClr val="000000"/>
                </a:solidFill>
                <a:latin typeface="Tahoma"/>
                <a:ea typeface="Times New Roman"/>
              </a:rPr>
              <a:t>D</a:t>
            </a:r>
            <a:r>
              <a:rPr lang="id-ID" dirty="0" smtClean="0">
                <a:solidFill>
                  <a:srgbClr val="000000"/>
                </a:solidFill>
                <a:latin typeface="Tahoma"/>
                <a:ea typeface="Times New Roman"/>
              </a:rPr>
              <a:t>okumen Dalam Persidangan Pekara Pidana</a:t>
            </a:r>
            <a:endParaRPr lang="en-US" dirty="0" smtClean="0">
              <a:solidFill>
                <a:srgbClr val="000000"/>
              </a:solidFill>
              <a:latin typeface="Arial" pitchFamily="34" charset="0"/>
              <a:ea typeface="Times New Roman"/>
              <a:cs typeface="Arial" pitchFamily="34" charset="0"/>
            </a:endParaRPr>
          </a:p>
        </p:txBody>
      </p:sp>
      <p:sp>
        <p:nvSpPr>
          <p:cNvPr id="3" name="TextBox 2"/>
          <p:cNvSpPr txBox="1"/>
          <p:nvPr/>
        </p:nvSpPr>
        <p:spPr>
          <a:xfrm>
            <a:off x="838200" y="1129127"/>
            <a:ext cx="18288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Jaksa</a:t>
            </a:r>
            <a:endParaRPr lang="en-US" dirty="0" smtClean="0">
              <a:solidFill>
                <a:srgbClr val="000000"/>
              </a:solidFill>
              <a:latin typeface="Arial" pitchFamily="34" charset="0"/>
              <a:ea typeface="Times New Roman"/>
              <a:cs typeface="Arial" pitchFamily="34" charset="0"/>
            </a:endParaRPr>
          </a:p>
        </p:txBody>
      </p:sp>
      <p:sp>
        <p:nvSpPr>
          <p:cNvPr id="4" name="TextBox 3"/>
          <p:cNvSpPr txBox="1"/>
          <p:nvPr/>
        </p:nvSpPr>
        <p:spPr>
          <a:xfrm>
            <a:off x="5420710" y="1116411"/>
            <a:ext cx="34290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Terdakwa/Penasehat Hukum</a:t>
            </a:r>
            <a:endParaRPr lang="en-US"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838200" y="1934217"/>
            <a:ext cx="18288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Surat Dakwaan</a:t>
            </a:r>
            <a:endParaRPr lang="en-US" dirty="0" smtClean="0">
              <a:solidFill>
                <a:srgbClr val="000000"/>
              </a:solidFill>
              <a:latin typeface="Arial" pitchFamily="34" charset="0"/>
              <a:ea typeface="Times New Roman"/>
              <a:cs typeface="Arial" pitchFamily="34" charset="0"/>
            </a:endParaRPr>
          </a:p>
        </p:txBody>
      </p:sp>
      <p:sp>
        <p:nvSpPr>
          <p:cNvPr id="8" name="TextBox 7"/>
          <p:cNvSpPr txBox="1"/>
          <p:nvPr/>
        </p:nvSpPr>
        <p:spPr>
          <a:xfrm>
            <a:off x="5981700" y="1926334"/>
            <a:ext cx="18288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Eksepsi</a:t>
            </a:r>
            <a:endParaRPr lang="en-US" dirty="0" smtClean="0">
              <a:solidFill>
                <a:srgbClr val="000000"/>
              </a:solidFill>
              <a:latin typeface="Arial" pitchFamily="34" charset="0"/>
              <a:ea typeface="Times New Roman"/>
              <a:cs typeface="Arial" pitchFamily="34" charset="0"/>
            </a:endParaRPr>
          </a:p>
        </p:txBody>
      </p:sp>
      <p:sp>
        <p:nvSpPr>
          <p:cNvPr id="9" name="TextBox 8"/>
          <p:cNvSpPr txBox="1"/>
          <p:nvPr/>
        </p:nvSpPr>
        <p:spPr>
          <a:xfrm>
            <a:off x="838200" y="2590800"/>
            <a:ext cx="18288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Tanggapan Eksepsi</a:t>
            </a:r>
            <a:endParaRPr lang="en-US" dirty="0" smtClean="0">
              <a:solidFill>
                <a:srgbClr val="000000"/>
              </a:solidFill>
              <a:latin typeface="Arial" pitchFamily="34" charset="0"/>
              <a:ea typeface="Times New Roman"/>
              <a:cs typeface="Arial" pitchFamily="34" charset="0"/>
            </a:endParaRPr>
          </a:p>
        </p:txBody>
      </p:sp>
      <p:sp>
        <p:nvSpPr>
          <p:cNvPr id="10" name="TextBox 9"/>
          <p:cNvSpPr txBox="1"/>
          <p:nvPr/>
        </p:nvSpPr>
        <p:spPr>
          <a:xfrm>
            <a:off x="3048000" y="1129127"/>
            <a:ext cx="18288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Hakim</a:t>
            </a:r>
            <a:endParaRPr lang="en-US" dirty="0" smtClean="0">
              <a:solidFill>
                <a:srgbClr val="000000"/>
              </a:solidFill>
              <a:latin typeface="Arial" pitchFamily="34" charset="0"/>
              <a:ea typeface="Times New Roman"/>
              <a:cs typeface="Arial" pitchFamily="34" charset="0"/>
            </a:endParaRPr>
          </a:p>
        </p:txBody>
      </p:sp>
      <p:sp>
        <p:nvSpPr>
          <p:cNvPr id="11" name="TextBox 10"/>
          <p:cNvSpPr txBox="1"/>
          <p:nvPr/>
        </p:nvSpPr>
        <p:spPr>
          <a:xfrm>
            <a:off x="3200400" y="2729299"/>
            <a:ext cx="18288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Putusan Sela</a:t>
            </a:r>
            <a:endParaRPr lang="en-US" dirty="0" smtClean="0">
              <a:solidFill>
                <a:srgbClr val="000000"/>
              </a:solidFill>
              <a:latin typeface="Arial" pitchFamily="34" charset="0"/>
              <a:ea typeface="Times New Roman"/>
              <a:cs typeface="Arial" pitchFamily="34" charset="0"/>
            </a:endParaRPr>
          </a:p>
        </p:txBody>
      </p:sp>
      <p:sp>
        <p:nvSpPr>
          <p:cNvPr id="12" name="TextBox 11"/>
          <p:cNvSpPr txBox="1"/>
          <p:nvPr/>
        </p:nvSpPr>
        <p:spPr>
          <a:xfrm>
            <a:off x="6008035" y="3581400"/>
            <a:ext cx="241600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Eksepsi Ditolak</a:t>
            </a:r>
            <a:endParaRPr lang="en-US" dirty="0" smtClean="0">
              <a:solidFill>
                <a:srgbClr val="000000"/>
              </a:solidFill>
              <a:latin typeface="Arial" pitchFamily="34" charset="0"/>
              <a:ea typeface="Times New Roman"/>
              <a:cs typeface="Arial" pitchFamily="34" charset="0"/>
            </a:endParaRPr>
          </a:p>
        </p:txBody>
      </p:sp>
      <p:sp>
        <p:nvSpPr>
          <p:cNvPr id="13" name="TextBox 12"/>
          <p:cNvSpPr txBox="1"/>
          <p:nvPr/>
        </p:nvSpPr>
        <p:spPr>
          <a:xfrm>
            <a:off x="3048000" y="3581400"/>
            <a:ext cx="24765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Eksepsi Diterima</a:t>
            </a:r>
            <a:endParaRPr lang="en-US" dirty="0" smtClean="0">
              <a:solidFill>
                <a:srgbClr val="000000"/>
              </a:solidFill>
              <a:latin typeface="Arial" pitchFamily="34" charset="0"/>
              <a:ea typeface="Times New Roman"/>
              <a:cs typeface="Arial" pitchFamily="34" charset="0"/>
            </a:endParaRPr>
          </a:p>
        </p:txBody>
      </p:sp>
      <p:sp>
        <p:nvSpPr>
          <p:cNvPr id="14" name="TextBox 13"/>
          <p:cNvSpPr txBox="1"/>
          <p:nvPr/>
        </p:nvSpPr>
        <p:spPr>
          <a:xfrm>
            <a:off x="3129515" y="4261945"/>
            <a:ext cx="241600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Pembuktian</a:t>
            </a:r>
            <a:endParaRPr lang="en-US" dirty="0" smtClean="0">
              <a:solidFill>
                <a:srgbClr val="000000"/>
              </a:solidFill>
              <a:latin typeface="Arial" pitchFamily="34" charset="0"/>
              <a:ea typeface="Times New Roman"/>
              <a:cs typeface="Arial" pitchFamily="34" charset="0"/>
            </a:endParaRPr>
          </a:p>
        </p:txBody>
      </p:sp>
      <p:sp>
        <p:nvSpPr>
          <p:cNvPr id="16" name="TextBox 15"/>
          <p:cNvSpPr txBox="1"/>
          <p:nvPr/>
        </p:nvSpPr>
        <p:spPr>
          <a:xfrm>
            <a:off x="497928" y="4876800"/>
            <a:ext cx="24765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Tuntutan</a:t>
            </a:r>
            <a:endParaRPr lang="en-US" dirty="0" smtClean="0">
              <a:solidFill>
                <a:srgbClr val="000000"/>
              </a:solidFill>
              <a:latin typeface="Arial" pitchFamily="34" charset="0"/>
              <a:ea typeface="Times New Roman"/>
              <a:cs typeface="Arial" pitchFamily="34" charset="0"/>
            </a:endParaRPr>
          </a:p>
        </p:txBody>
      </p:sp>
      <p:sp>
        <p:nvSpPr>
          <p:cNvPr id="17" name="TextBox 16"/>
          <p:cNvSpPr txBox="1"/>
          <p:nvPr/>
        </p:nvSpPr>
        <p:spPr>
          <a:xfrm>
            <a:off x="6008035" y="4931979"/>
            <a:ext cx="241600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Pleidoi</a:t>
            </a:r>
            <a:endParaRPr lang="en-US" dirty="0" smtClean="0">
              <a:solidFill>
                <a:srgbClr val="000000"/>
              </a:solidFill>
              <a:latin typeface="Arial" pitchFamily="34" charset="0"/>
              <a:ea typeface="Times New Roman"/>
              <a:cs typeface="Arial" pitchFamily="34" charset="0"/>
            </a:endParaRPr>
          </a:p>
        </p:txBody>
      </p:sp>
      <p:sp>
        <p:nvSpPr>
          <p:cNvPr id="18" name="TextBox 17"/>
          <p:cNvSpPr txBox="1"/>
          <p:nvPr/>
        </p:nvSpPr>
        <p:spPr>
          <a:xfrm>
            <a:off x="555734" y="5663183"/>
            <a:ext cx="24765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Replik</a:t>
            </a:r>
            <a:endParaRPr lang="en-US" dirty="0" smtClean="0">
              <a:solidFill>
                <a:srgbClr val="000000"/>
              </a:solidFill>
              <a:latin typeface="Arial" pitchFamily="34" charset="0"/>
              <a:ea typeface="Times New Roman"/>
              <a:cs typeface="Arial" pitchFamily="34" charset="0"/>
            </a:endParaRPr>
          </a:p>
        </p:txBody>
      </p:sp>
      <p:sp>
        <p:nvSpPr>
          <p:cNvPr id="19" name="TextBox 18"/>
          <p:cNvSpPr txBox="1"/>
          <p:nvPr/>
        </p:nvSpPr>
        <p:spPr>
          <a:xfrm>
            <a:off x="6008035" y="5655300"/>
            <a:ext cx="241600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Duplik</a:t>
            </a:r>
            <a:endParaRPr lang="en-US" dirty="0" smtClean="0">
              <a:solidFill>
                <a:srgbClr val="000000"/>
              </a:solidFill>
              <a:latin typeface="Arial" pitchFamily="34" charset="0"/>
              <a:ea typeface="Times New Roman"/>
              <a:cs typeface="Arial" pitchFamily="34" charset="0"/>
            </a:endParaRPr>
          </a:p>
        </p:txBody>
      </p:sp>
      <p:sp>
        <p:nvSpPr>
          <p:cNvPr id="20" name="TextBox 19"/>
          <p:cNvSpPr txBox="1"/>
          <p:nvPr/>
        </p:nvSpPr>
        <p:spPr>
          <a:xfrm>
            <a:off x="3208283" y="6288126"/>
            <a:ext cx="24765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r>
              <a:rPr lang="id-ID" dirty="0" smtClean="0">
                <a:solidFill>
                  <a:srgbClr val="000000"/>
                </a:solidFill>
                <a:latin typeface="Arial" pitchFamily="34" charset="0"/>
                <a:ea typeface="Times New Roman"/>
                <a:cs typeface="Arial" pitchFamily="34" charset="0"/>
              </a:rPr>
              <a:t>Putusan</a:t>
            </a:r>
            <a:endParaRPr lang="en-US" dirty="0" smtClean="0">
              <a:solidFill>
                <a:srgbClr val="000000"/>
              </a:solidFill>
              <a:latin typeface="Arial" pitchFamily="34" charset="0"/>
              <a:ea typeface="Times New Roman"/>
              <a:cs typeface="Arial" pitchFamily="34" charset="0"/>
            </a:endParaRPr>
          </a:p>
        </p:txBody>
      </p:sp>
      <p:cxnSp>
        <p:nvCxnSpPr>
          <p:cNvPr id="22" name="Straight Connector 21"/>
          <p:cNvCxnSpPr>
            <a:endCxn id="10" idx="1"/>
          </p:cNvCxnSpPr>
          <p:nvPr/>
        </p:nvCxnSpPr>
        <p:spPr>
          <a:xfrm flipV="1">
            <a:off x="2667000" y="1313793"/>
            <a:ext cx="381000" cy="4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0" idx="3"/>
          </p:cNvCxnSpPr>
          <p:nvPr/>
        </p:nvCxnSpPr>
        <p:spPr>
          <a:xfrm>
            <a:off x="4876800" y="1313793"/>
            <a:ext cx="5439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3" idx="2"/>
            <a:endCxn id="7" idx="0"/>
          </p:cNvCxnSpPr>
          <p:nvPr/>
        </p:nvCxnSpPr>
        <p:spPr>
          <a:xfrm>
            <a:off x="1752600" y="1498459"/>
            <a:ext cx="0" cy="435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8" idx="0"/>
          </p:cNvCxnSpPr>
          <p:nvPr/>
        </p:nvCxnSpPr>
        <p:spPr>
          <a:xfrm>
            <a:off x="6896100" y="1485743"/>
            <a:ext cx="0" cy="4405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 idx="1"/>
            <a:endCxn id="7" idx="3"/>
          </p:cNvCxnSpPr>
          <p:nvPr/>
        </p:nvCxnSpPr>
        <p:spPr>
          <a:xfrm flipH="1">
            <a:off x="2667000" y="2111000"/>
            <a:ext cx="3314700" cy="78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7" idx="2"/>
            <a:endCxn id="9" idx="0"/>
          </p:cNvCxnSpPr>
          <p:nvPr/>
        </p:nvCxnSpPr>
        <p:spPr>
          <a:xfrm>
            <a:off x="1752600" y="2303549"/>
            <a:ext cx="0" cy="2872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11" idx="2"/>
          </p:cNvCxnSpPr>
          <p:nvPr/>
        </p:nvCxnSpPr>
        <p:spPr>
          <a:xfrm>
            <a:off x="4114800" y="3098631"/>
            <a:ext cx="0" cy="482769"/>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1" idx="3"/>
          </p:cNvCxnSpPr>
          <p:nvPr/>
        </p:nvCxnSpPr>
        <p:spPr>
          <a:xfrm>
            <a:off x="5029200" y="2913965"/>
            <a:ext cx="21060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35210" y="2913965"/>
            <a:ext cx="0" cy="667435"/>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12" idx="2"/>
          </p:cNvCxnSpPr>
          <p:nvPr/>
        </p:nvCxnSpPr>
        <p:spPr>
          <a:xfrm>
            <a:off x="7216038" y="3950732"/>
            <a:ext cx="0" cy="4958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14" idx="3"/>
          </p:cNvCxnSpPr>
          <p:nvPr/>
        </p:nvCxnSpPr>
        <p:spPr>
          <a:xfrm>
            <a:off x="5545521" y="4446611"/>
            <a:ext cx="167051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4" idx="1"/>
          </p:cNvCxnSpPr>
          <p:nvPr/>
        </p:nvCxnSpPr>
        <p:spPr>
          <a:xfrm flipH="1">
            <a:off x="1809750" y="4446611"/>
            <a:ext cx="131976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1809750" y="4446611"/>
            <a:ext cx="0" cy="430189"/>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17" idx="1"/>
          </p:cNvCxnSpPr>
          <p:nvPr/>
        </p:nvCxnSpPr>
        <p:spPr>
          <a:xfrm flipH="1">
            <a:off x="3048000" y="5116645"/>
            <a:ext cx="296003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16" idx="2"/>
          </p:cNvCxnSpPr>
          <p:nvPr/>
        </p:nvCxnSpPr>
        <p:spPr>
          <a:xfrm>
            <a:off x="1736178" y="5246132"/>
            <a:ext cx="0" cy="417051"/>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19" idx="1"/>
            <a:endCxn id="18" idx="3"/>
          </p:cNvCxnSpPr>
          <p:nvPr/>
        </p:nvCxnSpPr>
        <p:spPr>
          <a:xfrm flipH="1">
            <a:off x="3032234" y="5839966"/>
            <a:ext cx="2975801" cy="7883"/>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19" idx="2"/>
          </p:cNvCxnSpPr>
          <p:nvPr/>
        </p:nvCxnSpPr>
        <p:spPr>
          <a:xfrm>
            <a:off x="7216038" y="6024632"/>
            <a:ext cx="0" cy="448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H="1">
            <a:off x="5684784" y="6472792"/>
            <a:ext cx="15312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2"/>
          </p:cNvCxnSpPr>
          <p:nvPr/>
        </p:nvCxnSpPr>
        <p:spPr>
          <a:xfrm>
            <a:off x="1793984" y="6032515"/>
            <a:ext cx="15766" cy="440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a:endCxn id="20" idx="1"/>
          </p:cNvCxnSpPr>
          <p:nvPr/>
        </p:nvCxnSpPr>
        <p:spPr>
          <a:xfrm>
            <a:off x="1809750" y="6472792"/>
            <a:ext cx="13985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6450411" y="445559"/>
            <a:ext cx="0" cy="6708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10" idx="0"/>
          </p:cNvCxnSpPr>
          <p:nvPr/>
        </p:nvCxnSpPr>
        <p:spPr>
          <a:xfrm>
            <a:off x="3962400" y="445559"/>
            <a:ext cx="0" cy="6835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2286000" y="445559"/>
            <a:ext cx="0" cy="6708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endCxn id="11" idx="0"/>
          </p:cNvCxnSpPr>
          <p:nvPr/>
        </p:nvCxnSpPr>
        <p:spPr>
          <a:xfrm>
            <a:off x="4114800" y="1498459"/>
            <a:ext cx="0" cy="12308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5324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95400"/>
            <a:ext cx="7772400" cy="631825"/>
          </a:xfrm>
          <a:solidFill>
            <a:schemeClr val="accent2">
              <a:lumMod val="40000"/>
              <a:lumOff val="60000"/>
            </a:schemeClr>
          </a:solidFill>
        </p:spPr>
        <p:txBody>
          <a:bodyPr/>
          <a:lstStyle/>
          <a:p>
            <a:pPr algn="ctr"/>
            <a:r>
              <a:rPr lang="id-ID" sz="4000" dirty="0" smtClean="0"/>
              <a:t>APA ADVOKASI ITU ?</a:t>
            </a:r>
            <a:endParaRPr lang="id-ID" sz="4000" dirty="0"/>
          </a:p>
        </p:txBody>
      </p:sp>
      <p:sp>
        <p:nvSpPr>
          <p:cNvPr id="3" name="Subtitle 2"/>
          <p:cNvSpPr>
            <a:spLocks noGrp="1"/>
          </p:cNvSpPr>
          <p:nvPr>
            <p:ph type="subTitle" idx="1"/>
          </p:nvPr>
        </p:nvSpPr>
        <p:spPr>
          <a:xfrm>
            <a:off x="1447800" y="3048000"/>
            <a:ext cx="6400800" cy="457200"/>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id-ID" sz="2400" dirty="0" smtClean="0"/>
              <a:t>MENGAPA ADVOKASI DIPERLUKAN?</a:t>
            </a:r>
            <a:endParaRPr lang="id-ID" sz="2400" dirty="0"/>
          </a:p>
        </p:txBody>
      </p:sp>
      <p:sp>
        <p:nvSpPr>
          <p:cNvPr id="4" name="Title 1"/>
          <p:cNvSpPr txBox="1">
            <a:spLocks/>
          </p:cNvSpPr>
          <p:nvPr/>
        </p:nvSpPr>
        <p:spPr>
          <a:xfrm>
            <a:off x="762000" y="4419600"/>
            <a:ext cx="7772400" cy="1470025"/>
          </a:xfrm>
          <a:prstGeom prst="rect">
            <a:avLst/>
          </a:prstGeom>
          <a:solidFill>
            <a:schemeClr val="accent2">
              <a:lumMod val="40000"/>
              <a:lumOff val="6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d-ID" dirty="0" smtClean="0"/>
              <a:t>BAGAIMANA MELAKUKAN ADVOKASI?</a:t>
            </a:r>
            <a:endParaRPr lang="id-ID" dirty="0"/>
          </a:p>
        </p:txBody>
      </p:sp>
    </p:spTree>
    <p:extLst>
      <p:ext uri="{BB962C8B-B14F-4D97-AF65-F5344CB8AC3E}">
        <p14:creationId xmlns:p14="http://schemas.microsoft.com/office/powerpoint/2010/main" val="1134251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7694" y="152400"/>
            <a:ext cx="9144000" cy="823913"/>
          </a:xfrm>
          <a:solidFill>
            <a:srgbClr val="A4E2E4"/>
          </a:solidFill>
        </p:spPr>
        <p:txBody>
          <a:bodyPr/>
          <a:lstStyle/>
          <a:p>
            <a:pPr eaLnBrk="1" hangingPunct="1"/>
            <a:r>
              <a:rPr lang="id-ID" sz="4000" b="1" dirty="0" smtClean="0"/>
              <a:t>KERANGKA FILOSOFIS </a:t>
            </a:r>
            <a:r>
              <a:rPr lang="en-US" sz="4000" b="1" dirty="0" smtClean="0"/>
              <a:t>ADVOKASI  </a:t>
            </a:r>
          </a:p>
        </p:txBody>
      </p:sp>
      <p:sp>
        <p:nvSpPr>
          <p:cNvPr id="12292" name="Text Box 4"/>
          <p:cNvSpPr txBox="1">
            <a:spLocks noChangeArrowheads="1"/>
          </p:cNvSpPr>
          <p:nvPr/>
        </p:nvSpPr>
        <p:spPr bwMode="auto">
          <a:xfrm>
            <a:off x="974725" y="2703513"/>
            <a:ext cx="184150" cy="366712"/>
          </a:xfrm>
          <a:prstGeom prst="rect">
            <a:avLst/>
          </a:prstGeom>
          <a:noFill/>
          <a:ln w="9525">
            <a:noFill/>
            <a:miter lim="800000"/>
            <a:headEnd/>
            <a:tailEnd/>
          </a:ln>
        </p:spPr>
        <p:txBody>
          <a:bodyPr wrap="none">
            <a:spAutoFit/>
          </a:bodyPr>
          <a:lstStyle/>
          <a:p>
            <a:endParaRPr lang="id-ID"/>
          </a:p>
        </p:txBody>
      </p:sp>
      <p:sp>
        <p:nvSpPr>
          <p:cNvPr id="8197" name="Rectangle 5"/>
          <p:cNvSpPr>
            <a:spLocks noChangeArrowheads="1"/>
          </p:cNvSpPr>
          <p:nvPr/>
        </p:nvSpPr>
        <p:spPr bwMode="auto">
          <a:xfrm>
            <a:off x="2895600" y="4495800"/>
            <a:ext cx="3352800" cy="2057400"/>
          </a:xfrm>
          <a:prstGeom prst="rect">
            <a:avLst/>
          </a:prstGeom>
          <a:solidFill>
            <a:schemeClr val="accent2">
              <a:lumMod val="40000"/>
              <a:lumOff val="60000"/>
            </a:schemeClr>
          </a:solidFill>
          <a:ln w="19050">
            <a:noFill/>
            <a:miter lim="800000"/>
            <a:headEnd/>
            <a:tailEnd/>
          </a:ln>
        </p:spPr>
        <p:txBody>
          <a:bodyPr wrap="none" anchor="ctr"/>
          <a:lstStyle/>
          <a:p>
            <a:pPr algn="ctr">
              <a:defRPr/>
            </a:pPr>
            <a:r>
              <a:rPr lang="id-ID" sz="3200" b="1" dirty="0" smtClean="0"/>
              <a:t>(BERTIGA =AKSI)</a:t>
            </a:r>
            <a:endParaRPr lang="en-US" sz="3200" b="1" dirty="0"/>
          </a:p>
          <a:p>
            <a:pPr algn="ctr">
              <a:defRPr/>
            </a:pPr>
            <a:r>
              <a:rPr lang="id-ID" b="1" i="1" dirty="0" smtClean="0"/>
              <a:t>LANDASAN UNTUK MELAKUAN </a:t>
            </a:r>
          </a:p>
          <a:p>
            <a:pPr algn="ctr">
              <a:defRPr/>
            </a:pPr>
            <a:r>
              <a:rPr lang="id-ID" b="1" i="1" dirty="0" smtClean="0"/>
              <a:t>PERUBAHAN</a:t>
            </a:r>
            <a:endParaRPr lang="en-US" b="1" i="1" dirty="0"/>
          </a:p>
        </p:txBody>
      </p:sp>
      <p:sp>
        <p:nvSpPr>
          <p:cNvPr id="12294" name="AutoShape 6"/>
          <p:cNvSpPr>
            <a:spLocks noChangeArrowheads="1"/>
          </p:cNvSpPr>
          <p:nvPr/>
        </p:nvSpPr>
        <p:spPr bwMode="auto">
          <a:xfrm>
            <a:off x="304800" y="2895600"/>
            <a:ext cx="4267200" cy="1371600"/>
          </a:xfrm>
          <a:prstGeom prst="homePlate">
            <a:avLst>
              <a:gd name="adj" fmla="val 38889"/>
            </a:avLst>
          </a:prstGeom>
          <a:ln>
            <a:headEnd/>
            <a:tailEnd/>
          </a:ln>
        </p:spPr>
        <p:style>
          <a:lnRef idx="3">
            <a:schemeClr val="lt1"/>
          </a:lnRef>
          <a:fillRef idx="1">
            <a:schemeClr val="accent2"/>
          </a:fillRef>
          <a:effectRef idx="1">
            <a:schemeClr val="accent2"/>
          </a:effectRef>
          <a:fontRef idx="minor">
            <a:schemeClr val="lt1"/>
          </a:fontRef>
        </p:style>
        <p:txBody>
          <a:bodyPr wrap="none" anchor="ctr"/>
          <a:lstStyle/>
          <a:p>
            <a:pPr algn="ctr"/>
            <a:r>
              <a:rPr lang="id-ID" sz="2000" b="1" dirty="0" smtClean="0"/>
              <a:t>(SENDIRI =KONTEMPALASI)</a:t>
            </a:r>
            <a:endParaRPr lang="en-US" sz="2000" b="1" dirty="0"/>
          </a:p>
          <a:p>
            <a:pPr algn="ctr"/>
            <a:r>
              <a:rPr lang="id-ID" sz="2000" dirty="0" smtClean="0"/>
              <a:t>Sebagai Proses </a:t>
            </a:r>
            <a:r>
              <a:rPr lang="id-ID" sz="2000" dirty="0"/>
              <a:t>U</a:t>
            </a:r>
            <a:r>
              <a:rPr lang="id-ID" sz="2000" dirty="0" smtClean="0"/>
              <a:t>ntuk </a:t>
            </a:r>
            <a:r>
              <a:rPr lang="id-ID" sz="2000" dirty="0"/>
              <a:t>M</a:t>
            </a:r>
            <a:r>
              <a:rPr lang="id-ID" sz="2000" dirty="0" smtClean="0"/>
              <a:t>enumbuhkan </a:t>
            </a:r>
          </a:p>
          <a:p>
            <a:pPr algn="ctr"/>
            <a:r>
              <a:rPr lang="id-ID" sz="2000" dirty="0" smtClean="0"/>
              <a:t>Kesadaran Berfikir</a:t>
            </a:r>
            <a:endParaRPr lang="id-ID" sz="2000" dirty="0"/>
          </a:p>
        </p:txBody>
      </p:sp>
      <p:sp>
        <p:nvSpPr>
          <p:cNvPr id="12295" name="Oval 7"/>
          <p:cNvSpPr>
            <a:spLocks noChangeArrowheads="1"/>
          </p:cNvSpPr>
          <p:nvPr/>
        </p:nvSpPr>
        <p:spPr bwMode="auto">
          <a:xfrm>
            <a:off x="6477000" y="2895600"/>
            <a:ext cx="2250283" cy="2021173"/>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id-ID" sz="2000" b="1" dirty="0" smtClean="0"/>
              <a:t>(BERDUA =DISKUSI)</a:t>
            </a:r>
          </a:p>
          <a:p>
            <a:pPr algn="ctr"/>
            <a:r>
              <a:rPr lang="id-ID" sz="1400" b="1" dirty="0" smtClean="0"/>
              <a:t>SEBAGAI PROSES </a:t>
            </a:r>
          </a:p>
          <a:p>
            <a:pPr algn="ctr"/>
            <a:r>
              <a:rPr lang="id-ID" sz="1400" b="1" dirty="0" smtClean="0"/>
              <a:t>DIALEKTIKA </a:t>
            </a:r>
            <a:endParaRPr lang="en-US" sz="1400" b="1" dirty="0"/>
          </a:p>
        </p:txBody>
      </p:sp>
      <p:sp>
        <p:nvSpPr>
          <p:cNvPr id="13" name="TextBox 12"/>
          <p:cNvSpPr txBox="1"/>
          <p:nvPr/>
        </p:nvSpPr>
        <p:spPr>
          <a:xfrm>
            <a:off x="247105" y="1395734"/>
            <a:ext cx="4382589" cy="707886"/>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2000" dirty="0" err="1" smtClean="0">
                <a:solidFill>
                  <a:srgbClr val="000000"/>
                </a:solidFill>
                <a:latin typeface="Tahoma"/>
                <a:ea typeface="Times New Roman"/>
              </a:rPr>
              <a:t>A</a:t>
            </a:r>
            <a:r>
              <a:rPr lang="en-GB" sz="2000" dirty="0" err="1" smtClean="0">
                <a:solidFill>
                  <a:srgbClr val="000000"/>
                </a:solidFill>
                <a:latin typeface="Tahoma"/>
                <a:ea typeface="Times New Roman"/>
              </a:rPr>
              <a:t>dvokasi</a:t>
            </a:r>
            <a:r>
              <a:rPr lang="en-GB" sz="2000" dirty="0" smtClean="0">
                <a:solidFill>
                  <a:srgbClr val="000000"/>
                </a:solidFill>
                <a:latin typeface="Tahoma"/>
                <a:ea typeface="Times New Roman"/>
              </a:rPr>
              <a:t> </a:t>
            </a:r>
            <a:r>
              <a:rPr lang="en-GB" sz="2000" dirty="0" err="1">
                <a:solidFill>
                  <a:srgbClr val="000000"/>
                </a:solidFill>
                <a:latin typeface="Tahoma"/>
                <a:ea typeface="Times New Roman"/>
              </a:rPr>
              <a:t>berfungsi</a:t>
            </a:r>
            <a:r>
              <a:rPr lang="en-GB" sz="2000" dirty="0">
                <a:solidFill>
                  <a:srgbClr val="000000"/>
                </a:solidFill>
                <a:latin typeface="Tahoma"/>
                <a:ea typeface="Times New Roman"/>
              </a:rPr>
              <a:t> </a:t>
            </a:r>
            <a:r>
              <a:rPr lang="en-GB" sz="2000" dirty="0" err="1">
                <a:solidFill>
                  <a:srgbClr val="000000"/>
                </a:solidFill>
                <a:latin typeface="Tahoma"/>
                <a:ea typeface="Times New Roman"/>
              </a:rPr>
              <a:t>sebagai</a:t>
            </a:r>
            <a:r>
              <a:rPr lang="en-GB" sz="2000" dirty="0">
                <a:solidFill>
                  <a:srgbClr val="000000"/>
                </a:solidFill>
                <a:latin typeface="Tahoma"/>
                <a:ea typeface="Times New Roman"/>
              </a:rPr>
              <a:t> </a:t>
            </a:r>
            <a:r>
              <a:rPr lang="en-GB" sz="2000" dirty="0" err="1">
                <a:solidFill>
                  <a:srgbClr val="000000"/>
                </a:solidFill>
                <a:latin typeface="Tahoma"/>
                <a:ea typeface="Times New Roman"/>
              </a:rPr>
              <a:t>kerangka</a:t>
            </a:r>
            <a:r>
              <a:rPr lang="en-GB" sz="2000" dirty="0">
                <a:solidFill>
                  <a:srgbClr val="000000"/>
                </a:solidFill>
                <a:latin typeface="Tahoma"/>
                <a:ea typeface="Times New Roman"/>
              </a:rPr>
              <a:t> </a:t>
            </a:r>
            <a:r>
              <a:rPr lang="en-GB" sz="2000" dirty="0" err="1">
                <a:solidFill>
                  <a:srgbClr val="000000"/>
                </a:solidFill>
                <a:latin typeface="Tahoma"/>
                <a:ea typeface="Times New Roman"/>
              </a:rPr>
              <a:t>konseptual</a:t>
            </a:r>
            <a:r>
              <a:rPr lang="en-GB" sz="2000" dirty="0">
                <a:solidFill>
                  <a:srgbClr val="000000"/>
                </a:solidFill>
                <a:latin typeface="Tahoma"/>
                <a:ea typeface="Times New Roman"/>
              </a:rPr>
              <a:t> </a:t>
            </a:r>
            <a:r>
              <a:rPr lang="en-GB" sz="2000" dirty="0" err="1">
                <a:solidFill>
                  <a:srgbClr val="000000"/>
                </a:solidFill>
                <a:latin typeface="Tahoma"/>
                <a:ea typeface="Times New Roman"/>
              </a:rPr>
              <a:t>untuk</a:t>
            </a:r>
            <a:r>
              <a:rPr lang="en-GB" sz="2000" dirty="0">
                <a:solidFill>
                  <a:srgbClr val="000000"/>
                </a:solidFill>
                <a:latin typeface="Tahoma"/>
                <a:ea typeface="Times New Roman"/>
              </a:rPr>
              <a:t> </a:t>
            </a:r>
            <a:r>
              <a:rPr lang="en-GB" sz="2000" dirty="0" err="1" smtClean="0">
                <a:solidFill>
                  <a:srgbClr val="000000"/>
                </a:solidFill>
                <a:latin typeface="Tahoma"/>
                <a:ea typeface="Times New Roman"/>
              </a:rPr>
              <a:t>memahami</a:t>
            </a:r>
            <a:r>
              <a:rPr lang="id-ID" sz="2000" dirty="0" smtClean="0">
                <a:solidFill>
                  <a:srgbClr val="000000"/>
                </a:solidFill>
                <a:latin typeface="Tahoma"/>
                <a:ea typeface="Times New Roman"/>
              </a:rPr>
              <a:t> nilai</a:t>
            </a:r>
            <a:endParaRPr lang="en-US" sz="2000" i="1" dirty="0" smtClean="0">
              <a:solidFill>
                <a:srgbClr val="000000"/>
              </a:solidFill>
              <a:latin typeface="Arial" pitchFamily="34" charset="0"/>
              <a:ea typeface="Times New Roman"/>
              <a:cs typeface="Arial" pitchFamily="34" charset="0"/>
            </a:endParaRPr>
          </a:p>
        </p:txBody>
      </p:sp>
      <p:sp>
        <p:nvSpPr>
          <p:cNvPr id="14" name="Rectangle 13"/>
          <p:cNvSpPr/>
          <p:nvPr/>
        </p:nvSpPr>
        <p:spPr>
          <a:xfrm>
            <a:off x="7305716" y="1411123"/>
            <a:ext cx="1524000" cy="46166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smtClean="0"/>
              <a:t>Fakta &amp; Peristiwa</a:t>
            </a:r>
            <a:endParaRPr lang="id-ID" dirty="0"/>
          </a:p>
        </p:txBody>
      </p:sp>
      <p:sp>
        <p:nvSpPr>
          <p:cNvPr id="15" name="Rectangle 14"/>
          <p:cNvSpPr/>
          <p:nvPr/>
        </p:nvSpPr>
        <p:spPr>
          <a:xfrm>
            <a:off x="4953000" y="2103620"/>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K</a:t>
            </a:r>
            <a:r>
              <a:rPr lang="id-ID" dirty="0" smtClean="0"/>
              <a:t>emanfaatan</a:t>
            </a:r>
            <a:endParaRPr lang="id-ID" dirty="0"/>
          </a:p>
        </p:txBody>
      </p:sp>
      <p:sp>
        <p:nvSpPr>
          <p:cNvPr id="16" name="Rectangle 15"/>
          <p:cNvSpPr/>
          <p:nvPr/>
        </p:nvSpPr>
        <p:spPr>
          <a:xfrm>
            <a:off x="4953000" y="1518844"/>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Kepastian</a:t>
            </a:r>
            <a:endParaRPr lang="id-ID" dirty="0"/>
          </a:p>
        </p:txBody>
      </p:sp>
      <p:sp>
        <p:nvSpPr>
          <p:cNvPr id="17" name="Rectangle 16"/>
          <p:cNvSpPr/>
          <p:nvPr/>
        </p:nvSpPr>
        <p:spPr>
          <a:xfrm>
            <a:off x="4953000" y="934069"/>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Keadilan </a:t>
            </a:r>
            <a:endParaRPr lang="id-ID" dirty="0"/>
          </a:p>
        </p:txBody>
      </p:sp>
      <p:cxnSp>
        <p:nvCxnSpPr>
          <p:cNvPr id="5" name="Straight Connector 4"/>
          <p:cNvCxnSpPr>
            <a:stCxn id="14" idx="1"/>
            <a:endCxn id="17" idx="3"/>
          </p:cNvCxnSpPr>
          <p:nvPr/>
        </p:nvCxnSpPr>
        <p:spPr>
          <a:xfrm flipH="1" flipV="1">
            <a:off x="6477000" y="1164902"/>
            <a:ext cx="828716" cy="47705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14" idx="1"/>
            <a:endCxn id="16" idx="3"/>
          </p:cNvCxnSpPr>
          <p:nvPr/>
        </p:nvCxnSpPr>
        <p:spPr>
          <a:xfrm flipH="1">
            <a:off x="6477000" y="1641956"/>
            <a:ext cx="828716" cy="107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14" idx="1"/>
            <a:endCxn id="15" idx="3"/>
          </p:cNvCxnSpPr>
          <p:nvPr/>
        </p:nvCxnSpPr>
        <p:spPr>
          <a:xfrm flipH="1">
            <a:off x="6477000" y="1641956"/>
            <a:ext cx="828716" cy="6924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7" idx="1"/>
          </p:cNvCxnSpPr>
          <p:nvPr/>
        </p:nvCxnSpPr>
        <p:spPr>
          <a:xfrm flipV="1">
            <a:off x="4629694" y="1164902"/>
            <a:ext cx="323306" cy="3539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3" idx="3"/>
            <a:endCxn id="16" idx="1"/>
          </p:cNvCxnSpPr>
          <p:nvPr/>
        </p:nvCxnSpPr>
        <p:spPr>
          <a:xfrm>
            <a:off x="4629694" y="1749677"/>
            <a:ext cx="3233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15" idx="1"/>
          </p:cNvCxnSpPr>
          <p:nvPr/>
        </p:nvCxnSpPr>
        <p:spPr>
          <a:xfrm>
            <a:off x="4629694" y="1872788"/>
            <a:ext cx="323306" cy="4616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8000260" y="1903798"/>
            <a:ext cx="0" cy="11664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3" idx="2"/>
          </p:cNvCxnSpPr>
          <p:nvPr/>
        </p:nvCxnSpPr>
        <p:spPr>
          <a:xfrm>
            <a:off x="2438400" y="2103620"/>
            <a:ext cx="0" cy="7832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6248400" y="4986103"/>
            <a:ext cx="1143000" cy="7288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2294" idx="2"/>
          </p:cNvCxnSpPr>
          <p:nvPr/>
        </p:nvCxnSpPr>
        <p:spPr>
          <a:xfrm>
            <a:off x="2171699" y="4267200"/>
            <a:ext cx="723901" cy="1083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396875" y="5350552"/>
            <a:ext cx="1524000" cy="978512"/>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id-ID" sz="2000" dirty="0" smtClean="0"/>
              <a:t>State of Mind </a:t>
            </a:r>
            <a:endParaRPr lang="id-ID" sz="2000" dirty="0"/>
          </a:p>
        </p:txBody>
      </p:sp>
      <p:sp>
        <p:nvSpPr>
          <p:cNvPr id="42" name="Rectangle 41"/>
          <p:cNvSpPr/>
          <p:nvPr/>
        </p:nvSpPr>
        <p:spPr>
          <a:xfrm>
            <a:off x="7175431" y="5465968"/>
            <a:ext cx="1524000" cy="74768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id-ID" sz="2000" dirty="0" smtClean="0"/>
              <a:t>Reallocation of Power</a:t>
            </a:r>
            <a:endParaRPr lang="id-ID" sz="2000" dirty="0"/>
          </a:p>
        </p:txBody>
      </p:sp>
      <p:cxnSp>
        <p:nvCxnSpPr>
          <p:cNvPr id="33" name="Straight Arrow Connector 32"/>
          <p:cNvCxnSpPr>
            <a:endCxn id="41" idx="3"/>
          </p:cNvCxnSpPr>
          <p:nvPr/>
        </p:nvCxnSpPr>
        <p:spPr>
          <a:xfrm flipH="1">
            <a:off x="1920875" y="5839808"/>
            <a:ext cx="9747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248400" y="5839808"/>
            <a:ext cx="92703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974725" y="4267200"/>
            <a:ext cx="0" cy="1083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Isosceles Triangle 37"/>
          <p:cNvSpPr/>
          <p:nvPr/>
        </p:nvSpPr>
        <p:spPr>
          <a:xfrm>
            <a:off x="4267200" y="2603916"/>
            <a:ext cx="2143362" cy="166328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Control of Sosial Change</a:t>
            </a:r>
            <a:endParaRPr lang="id-ID" dirty="0"/>
          </a:p>
        </p:txBody>
      </p:sp>
      <p:cxnSp>
        <p:nvCxnSpPr>
          <p:cNvPr id="40" name="Straight Connector 39"/>
          <p:cNvCxnSpPr>
            <a:stCxn id="38" idx="3"/>
          </p:cNvCxnSpPr>
          <p:nvPr/>
        </p:nvCxnSpPr>
        <p:spPr>
          <a:xfrm>
            <a:off x="5338881" y="4267200"/>
            <a:ext cx="0" cy="2286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238941"/>
      </p:ext>
    </p:extLst>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04505" y="329625"/>
            <a:ext cx="4382589" cy="46166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en-GB" sz="2400" dirty="0" smtClean="0">
                <a:solidFill>
                  <a:srgbClr val="000000"/>
                </a:solidFill>
                <a:latin typeface="Tahoma"/>
                <a:ea typeface="Times New Roman"/>
              </a:rPr>
              <a:t>P</a:t>
            </a:r>
            <a:r>
              <a:rPr lang="id-ID" sz="2400" dirty="0" smtClean="0">
                <a:solidFill>
                  <a:srgbClr val="000000"/>
                </a:solidFill>
                <a:latin typeface="Tahoma"/>
                <a:ea typeface="Times New Roman"/>
              </a:rPr>
              <a:t>ENGERTIAN ADVOKASI</a:t>
            </a:r>
            <a:endParaRPr lang="en-US" sz="2400" i="1" dirty="0" smtClean="0">
              <a:solidFill>
                <a:srgbClr val="000000"/>
              </a:solidFill>
              <a:latin typeface="Arial" pitchFamily="34" charset="0"/>
              <a:ea typeface="Times New Roman"/>
              <a:cs typeface="Arial" pitchFamily="34" charset="0"/>
            </a:endParaRPr>
          </a:p>
        </p:txBody>
      </p:sp>
      <p:sp>
        <p:nvSpPr>
          <p:cNvPr id="7" name="TextBox 6"/>
          <p:cNvSpPr txBox="1"/>
          <p:nvPr/>
        </p:nvSpPr>
        <p:spPr>
          <a:xfrm>
            <a:off x="-14990" y="4540211"/>
            <a:ext cx="2319496" cy="2246769"/>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sz="2000" dirty="0" err="1">
                <a:latin typeface="Times New Roman"/>
                <a:ea typeface="Times New Roman"/>
              </a:rPr>
              <a:t>Advok</a:t>
            </a:r>
            <a:r>
              <a:rPr lang="en-US" sz="2000" spc="-5" dirty="0" err="1">
                <a:latin typeface="Times New Roman"/>
                <a:ea typeface="Times New Roman"/>
              </a:rPr>
              <a:t>a</a:t>
            </a:r>
            <a:r>
              <a:rPr lang="en-US" sz="2000" dirty="0" err="1">
                <a:latin typeface="Times New Roman"/>
                <a:ea typeface="Times New Roman"/>
              </a:rPr>
              <a:t>si</a:t>
            </a:r>
            <a:r>
              <a:rPr lang="en-US" sz="2000" spc="15" dirty="0">
                <a:latin typeface="Times New Roman"/>
                <a:ea typeface="Times New Roman"/>
              </a:rPr>
              <a:t> </a:t>
            </a:r>
            <a:r>
              <a:rPr lang="en-US" sz="2000" dirty="0" err="1">
                <a:latin typeface="Times New Roman"/>
                <a:ea typeface="Times New Roman"/>
              </a:rPr>
              <a:t>s</a:t>
            </a:r>
            <a:r>
              <a:rPr lang="en-US" sz="2000" spc="-5" dirty="0" err="1">
                <a:latin typeface="Times New Roman"/>
                <a:ea typeface="Times New Roman"/>
              </a:rPr>
              <a:t>e</a:t>
            </a:r>
            <a:r>
              <a:rPr lang="en-US" sz="2000" spc="5" dirty="0" err="1">
                <a:latin typeface="Times New Roman"/>
                <a:ea typeface="Times New Roman"/>
              </a:rPr>
              <a:t>c</a:t>
            </a:r>
            <a:r>
              <a:rPr lang="en-US" sz="2000" spc="-5" dirty="0" err="1">
                <a:latin typeface="Times New Roman"/>
                <a:ea typeface="Times New Roman"/>
              </a:rPr>
              <a:t>a</a:t>
            </a:r>
            <a:r>
              <a:rPr lang="en-US" sz="2000" dirty="0" err="1">
                <a:latin typeface="Times New Roman"/>
                <a:ea typeface="Times New Roman"/>
              </a:rPr>
              <a:t>ra</a:t>
            </a:r>
            <a:r>
              <a:rPr lang="en-US" sz="2000" spc="25" dirty="0">
                <a:latin typeface="Times New Roman"/>
                <a:ea typeface="Times New Roman"/>
              </a:rPr>
              <a:t> </a:t>
            </a:r>
            <a:r>
              <a:rPr lang="en-US" sz="2000" dirty="0" err="1">
                <a:latin typeface="Times New Roman"/>
                <a:ea typeface="Times New Roman"/>
              </a:rPr>
              <a:t>k</a:t>
            </a:r>
            <a:r>
              <a:rPr lang="en-US" sz="2000" spc="-5" dirty="0" err="1">
                <a:latin typeface="Times New Roman"/>
                <a:ea typeface="Times New Roman"/>
              </a:rPr>
              <a:t>e</a:t>
            </a:r>
            <a:r>
              <a:rPr lang="en-US" sz="2000" dirty="0" err="1">
                <a:latin typeface="Times New Roman"/>
                <a:ea typeface="Times New Roman"/>
              </a:rPr>
              <a:t>b</a:t>
            </a:r>
            <a:r>
              <a:rPr lang="en-US" sz="2000" spc="-5" dirty="0" err="1">
                <a:latin typeface="Times New Roman"/>
                <a:ea typeface="Times New Roman"/>
              </a:rPr>
              <a:t>a</a:t>
            </a:r>
            <a:r>
              <a:rPr lang="en-US" sz="2000" spc="10" dirty="0" err="1">
                <a:latin typeface="Times New Roman"/>
                <a:ea typeface="Times New Roman"/>
              </a:rPr>
              <a:t>h</a:t>
            </a:r>
            <a:r>
              <a:rPr lang="en-US" sz="2000" spc="5" dirty="0" err="1">
                <a:latin typeface="Times New Roman"/>
                <a:ea typeface="Times New Roman"/>
              </a:rPr>
              <a:t>a</a:t>
            </a:r>
            <a:r>
              <a:rPr lang="en-US" sz="2000" dirty="0" err="1">
                <a:latin typeface="Times New Roman"/>
                <a:ea typeface="Times New Roman"/>
              </a:rPr>
              <a:t>s</a:t>
            </a:r>
            <a:r>
              <a:rPr lang="en-US" sz="2000" spc="-5" dirty="0" err="1">
                <a:latin typeface="Times New Roman"/>
                <a:ea typeface="Times New Roman"/>
              </a:rPr>
              <a:t>aa</a:t>
            </a:r>
            <a:r>
              <a:rPr lang="en-US" sz="2000" dirty="0" err="1">
                <a:latin typeface="Times New Roman"/>
                <a:ea typeface="Times New Roman"/>
              </a:rPr>
              <a:t>n</a:t>
            </a:r>
            <a:r>
              <a:rPr lang="en-US" sz="2000" spc="15" dirty="0">
                <a:latin typeface="Times New Roman"/>
                <a:ea typeface="Times New Roman"/>
              </a:rPr>
              <a:t> </a:t>
            </a:r>
            <a:r>
              <a:rPr lang="en-US" sz="2000" dirty="0" err="1">
                <a:latin typeface="Times New Roman"/>
                <a:ea typeface="Times New Roman"/>
              </a:rPr>
              <a:t>b</a:t>
            </a:r>
            <a:r>
              <a:rPr lang="en-US" sz="2000" spc="5" dirty="0" err="1">
                <a:latin typeface="Times New Roman"/>
                <a:ea typeface="Times New Roman"/>
              </a:rPr>
              <a:t>e</a:t>
            </a:r>
            <a:r>
              <a:rPr lang="en-US" sz="2000" dirty="0" err="1">
                <a:latin typeface="Times New Roman"/>
                <a:ea typeface="Times New Roman"/>
              </a:rPr>
              <a:t>r</a:t>
            </a:r>
            <a:r>
              <a:rPr lang="en-US" sz="2000" spc="-10" dirty="0" err="1">
                <a:latin typeface="Times New Roman"/>
                <a:ea typeface="Times New Roman"/>
              </a:rPr>
              <a:t>a</a:t>
            </a:r>
            <a:r>
              <a:rPr lang="en-US" sz="2000" dirty="0" err="1">
                <a:latin typeface="Times New Roman"/>
                <a:ea typeface="Times New Roman"/>
              </a:rPr>
              <a:t>rti</a:t>
            </a:r>
            <a:r>
              <a:rPr lang="en-US" sz="2000" spc="15" dirty="0">
                <a:latin typeface="Times New Roman"/>
                <a:ea typeface="Times New Roman"/>
              </a:rPr>
              <a:t> </a:t>
            </a:r>
            <a:r>
              <a:rPr lang="en-US" sz="2000" dirty="0" err="1" smtClean="0">
                <a:latin typeface="Times New Roman"/>
                <a:ea typeface="Times New Roman"/>
              </a:rPr>
              <a:t>memb</a:t>
            </a:r>
            <a:r>
              <a:rPr lang="en-US" sz="2000" spc="-5" dirty="0" err="1" smtClean="0">
                <a:latin typeface="Times New Roman"/>
                <a:ea typeface="Times New Roman"/>
              </a:rPr>
              <a:t>e</a:t>
            </a:r>
            <a:r>
              <a:rPr lang="en-US" sz="2000" spc="15" dirty="0" err="1" smtClean="0">
                <a:latin typeface="Times New Roman"/>
                <a:ea typeface="Times New Roman"/>
              </a:rPr>
              <a:t>l</a:t>
            </a:r>
            <a:r>
              <a:rPr lang="en-US" sz="2000" spc="-5" dirty="0" err="1" smtClean="0">
                <a:latin typeface="Times New Roman"/>
                <a:ea typeface="Times New Roman"/>
              </a:rPr>
              <a:t>a</a:t>
            </a:r>
            <a:r>
              <a:rPr lang="en-US" sz="2000" dirty="0" smtClean="0">
                <a:latin typeface="Times New Roman"/>
                <a:ea typeface="Times New Roman"/>
              </a:rPr>
              <a:t>.</a:t>
            </a:r>
            <a:r>
              <a:rPr lang="en-US" sz="2000" spc="25" dirty="0" smtClean="0">
                <a:latin typeface="Times New Roman"/>
                <a:ea typeface="Times New Roman"/>
              </a:rPr>
              <a:t> </a:t>
            </a:r>
            <a:r>
              <a:rPr lang="en-US" sz="2000" spc="10" dirty="0">
                <a:latin typeface="Times New Roman"/>
                <a:ea typeface="Times New Roman"/>
              </a:rPr>
              <a:t>O</a:t>
            </a:r>
            <a:r>
              <a:rPr lang="en-US" sz="2000" dirty="0">
                <a:latin typeface="Times New Roman"/>
                <a:ea typeface="Times New Roman"/>
              </a:rPr>
              <a:t>r</a:t>
            </a:r>
            <a:r>
              <a:rPr lang="en-US" sz="2000" spc="-10" dirty="0">
                <a:latin typeface="Times New Roman"/>
                <a:ea typeface="Times New Roman"/>
              </a:rPr>
              <a:t>a</a:t>
            </a:r>
            <a:r>
              <a:rPr lang="en-US" sz="2000" spc="10" dirty="0">
                <a:latin typeface="Times New Roman"/>
                <a:ea typeface="Times New Roman"/>
              </a:rPr>
              <a:t>n</a:t>
            </a:r>
            <a:r>
              <a:rPr lang="en-US" sz="2000" dirty="0">
                <a:latin typeface="Times New Roman"/>
                <a:ea typeface="Times New Roman"/>
              </a:rPr>
              <a:t>g</a:t>
            </a:r>
            <a:r>
              <a:rPr lang="en-US" sz="2000" spc="15" dirty="0">
                <a:latin typeface="Times New Roman"/>
                <a:ea typeface="Times New Roman"/>
              </a:rPr>
              <a:t> </a:t>
            </a:r>
            <a:r>
              <a:rPr lang="en-US" sz="2000" spc="-25" dirty="0">
                <a:latin typeface="Times New Roman"/>
                <a:ea typeface="Times New Roman"/>
              </a:rPr>
              <a:t>y</a:t>
            </a:r>
            <a:r>
              <a:rPr lang="en-US" sz="2000" spc="-5" dirty="0">
                <a:latin typeface="Times New Roman"/>
                <a:ea typeface="Times New Roman"/>
              </a:rPr>
              <a:t>a</a:t>
            </a:r>
            <a:r>
              <a:rPr lang="en-US" sz="2000" spc="10" dirty="0">
                <a:latin typeface="Times New Roman"/>
                <a:ea typeface="Times New Roman"/>
              </a:rPr>
              <a:t>n</a:t>
            </a:r>
            <a:r>
              <a:rPr lang="en-US" sz="2000" dirty="0">
                <a:latin typeface="Times New Roman"/>
                <a:ea typeface="Times New Roman"/>
              </a:rPr>
              <a:t>g </a:t>
            </a:r>
            <a:r>
              <a:rPr lang="en-US" sz="2000" dirty="0" err="1">
                <a:latin typeface="Times New Roman"/>
                <a:ea typeface="Times New Roman"/>
              </a:rPr>
              <a:t>b</a:t>
            </a:r>
            <a:r>
              <a:rPr lang="en-US" sz="2000" spc="-5" dirty="0" err="1">
                <a:latin typeface="Times New Roman"/>
                <a:ea typeface="Times New Roman"/>
              </a:rPr>
              <a:t>e</a:t>
            </a:r>
            <a:r>
              <a:rPr lang="en-US" sz="2000" dirty="0" err="1">
                <a:latin typeface="Times New Roman"/>
                <a:ea typeface="Times New Roman"/>
              </a:rPr>
              <a:t>p</a:t>
            </a:r>
            <a:r>
              <a:rPr lang="en-US" sz="2000" spc="-5" dirty="0" err="1">
                <a:latin typeface="Times New Roman"/>
                <a:ea typeface="Times New Roman"/>
              </a:rPr>
              <a:t>r</a:t>
            </a:r>
            <a:r>
              <a:rPr lang="en-US" sz="2000" dirty="0" err="1">
                <a:latin typeface="Times New Roman"/>
                <a:ea typeface="Times New Roman"/>
              </a:rPr>
              <a:t>o</a:t>
            </a:r>
            <a:r>
              <a:rPr lang="en-US" sz="2000" spc="-5" dirty="0" err="1">
                <a:latin typeface="Times New Roman"/>
                <a:ea typeface="Times New Roman"/>
              </a:rPr>
              <a:t>fe</a:t>
            </a:r>
            <a:r>
              <a:rPr lang="en-US" sz="2000" dirty="0" err="1">
                <a:latin typeface="Times New Roman"/>
                <a:ea typeface="Times New Roman"/>
              </a:rPr>
              <a:t>si</a:t>
            </a:r>
            <a:r>
              <a:rPr lang="en-US" sz="2000" spc="5" dirty="0">
                <a:latin typeface="Times New Roman"/>
                <a:ea typeface="Times New Roman"/>
              </a:rPr>
              <a:t> </a:t>
            </a:r>
            <a:r>
              <a:rPr lang="en-US" sz="2000" dirty="0" err="1">
                <a:latin typeface="Times New Roman"/>
                <a:ea typeface="Times New Roman"/>
              </a:rPr>
              <a:t>untuk</a:t>
            </a:r>
            <a:r>
              <a:rPr lang="en-US" sz="2000" spc="5" dirty="0">
                <a:latin typeface="Times New Roman"/>
                <a:ea typeface="Times New Roman"/>
              </a:rPr>
              <a:t> </a:t>
            </a:r>
            <a:r>
              <a:rPr lang="en-US" sz="2000" dirty="0" err="1">
                <a:latin typeface="Times New Roman"/>
                <a:ea typeface="Times New Roman"/>
              </a:rPr>
              <a:t>me</a:t>
            </a:r>
            <a:r>
              <a:rPr lang="en-US" sz="2000" spc="10" dirty="0" err="1">
                <a:latin typeface="Times New Roman"/>
                <a:ea typeface="Times New Roman"/>
              </a:rPr>
              <a:t>l</a:t>
            </a:r>
            <a:r>
              <a:rPr lang="en-US" sz="2000" spc="-5" dirty="0" err="1">
                <a:latin typeface="Times New Roman"/>
                <a:ea typeface="Times New Roman"/>
              </a:rPr>
              <a:t>a</a:t>
            </a:r>
            <a:r>
              <a:rPr lang="en-US" sz="2000" dirty="0" err="1">
                <a:latin typeface="Times New Roman"/>
                <a:ea typeface="Times New Roman"/>
              </a:rPr>
              <a:t>ks</a:t>
            </a:r>
            <a:r>
              <a:rPr lang="en-US" sz="2000" spc="5" dirty="0" err="1">
                <a:latin typeface="Times New Roman"/>
                <a:ea typeface="Times New Roman"/>
              </a:rPr>
              <a:t>a</a:t>
            </a:r>
            <a:r>
              <a:rPr lang="en-US" sz="2000" dirty="0" err="1">
                <a:latin typeface="Times New Roman"/>
                <a:ea typeface="Times New Roman"/>
              </a:rPr>
              <a:t>n</a:t>
            </a:r>
            <a:r>
              <a:rPr lang="en-US" sz="2000" spc="-5" dirty="0" err="1">
                <a:latin typeface="Times New Roman"/>
                <a:ea typeface="Times New Roman"/>
              </a:rPr>
              <a:t>a</a:t>
            </a:r>
            <a:r>
              <a:rPr lang="en-US" sz="2000" dirty="0" err="1">
                <a:latin typeface="Times New Roman"/>
                <a:ea typeface="Times New Roman"/>
              </a:rPr>
              <a:t>k</a:t>
            </a:r>
            <a:r>
              <a:rPr lang="en-US" sz="2000" spc="-5" dirty="0" err="1">
                <a:latin typeface="Times New Roman"/>
                <a:ea typeface="Times New Roman"/>
              </a:rPr>
              <a:t>a</a:t>
            </a:r>
            <a:r>
              <a:rPr lang="en-US" sz="2000" dirty="0" err="1">
                <a:latin typeface="Times New Roman"/>
                <a:ea typeface="Times New Roman"/>
              </a:rPr>
              <a:t>n</a:t>
            </a:r>
            <a:r>
              <a:rPr lang="en-US" sz="2000" dirty="0">
                <a:latin typeface="Times New Roman"/>
                <a:ea typeface="Times New Roman"/>
              </a:rPr>
              <a:t> </a:t>
            </a:r>
            <a:r>
              <a:rPr lang="en-US" sz="2000" spc="-5" dirty="0" err="1">
                <a:latin typeface="Times New Roman"/>
                <a:ea typeface="Times New Roman"/>
              </a:rPr>
              <a:t>a</a:t>
            </a:r>
            <a:r>
              <a:rPr lang="en-US" sz="2000" dirty="0" err="1">
                <a:latin typeface="Times New Roman"/>
                <a:ea typeface="Times New Roman"/>
              </a:rPr>
              <a:t>dvo</a:t>
            </a:r>
            <a:r>
              <a:rPr lang="en-US" sz="2000" spc="10" dirty="0" err="1">
                <a:latin typeface="Times New Roman"/>
                <a:ea typeface="Times New Roman"/>
              </a:rPr>
              <a:t>k</a:t>
            </a:r>
            <a:r>
              <a:rPr lang="en-US" sz="2000" spc="-5" dirty="0" err="1">
                <a:latin typeface="Times New Roman"/>
                <a:ea typeface="Times New Roman"/>
              </a:rPr>
              <a:t>a</a:t>
            </a:r>
            <a:r>
              <a:rPr lang="en-US" sz="2000" dirty="0" err="1">
                <a:latin typeface="Times New Roman"/>
                <a:ea typeface="Times New Roman"/>
              </a:rPr>
              <a:t>si</a:t>
            </a:r>
            <a:r>
              <a:rPr lang="en-US" sz="2000" spc="5" dirty="0">
                <a:latin typeface="Times New Roman"/>
                <a:ea typeface="Times New Roman"/>
              </a:rPr>
              <a:t> </a:t>
            </a:r>
            <a:r>
              <a:rPr lang="en-US" sz="2000" dirty="0" err="1">
                <a:latin typeface="Times New Roman"/>
                <a:ea typeface="Times New Roman"/>
              </a:rPr>
              <a:t>disebut</a:t>
            </a:r>
            <a:r>
              <a:rPr lang="en-US" sz="2000" spc="15" dirty="0">
                <a:latin typeface="Times New Roman"/>
                <a:ea typeface="Times New Roman"/>
              </a:rPr>
              <a:t> </a:t>
            </a:r>
            <a:r>
              <a:rPr lang="en-US" sz="2000" dirty="0" err="1">
                <a:latin typeface="Times New Roman"/>
                <a:ea typeface="Times New Roman"/>
              </a:rPr>
              <a:t>d</a:t>
            </a:r>
            <a:r>
              <a:rPr lang="en-US" sz="2000" spc="-5" dirty="0" err="1">
                <a:latin typeface="Times New Roman"/>
                <a:ea typeface="Times New Roman"/>
              </a:rPr>
              <a:t>e</a:t>
            </a:r>
            <a:r>
              <a:rPr lang="en-US" sz="2000" dirty="0" err="1">
                <a:latin typeface="Times New Roman"/>
                <a:ea typeface="Times New Roman"/>
              </a:rPr>
              <a:t>ng</a:t>
            </a:r>
            <a:r>
              <a:rPr lang="en-US" sz="2000" spc="-5" dirty="0" err="1">
                <a:latin typeface="Times New Roman"/>
                <a:ea typeface="Times New Roman"/>
              </a:rPr>
              <a:t>a</a:t>
            </a:r>
            <a:r>
              <a:rPr lang="en-US" sz="2000" dirty="0" err="1">
                <a:latin typeface="Times New Roman"/>
                <a:ea typeface="Times New Roman"/>
              </a:rPr>
              <a:t>n</a:t>
            </a:r>
            <a:r>
              <a:rPr lang="en-US" sz="2000" spc="15" dirty="0">
                <a:latin typeface="Times New Roman"/>
                <a:ea typeface="Times New Roman"/>
              </a:rPr>
              <a:t> </a:t>
            </a:r>
            <a:r>
              <a:rPr lang="en-US" sz="2000" spc="-5" dirty="0" err="1">
                <a:latin typeface="Times New Roman"/>
                <a:ea typeface="Times New Roman"/>
              </a:rPr>
              <a:t>a</a:t>
            </a:r>
            <a:r>
              <a:rPr lang="en-US" sz="2000" dirty="0" err="1">
                <a:latin typeface="Times New Roman"/>
                <a:ea typeface="Times New Roman"/>
              </a:rPr>
              <a:t>dvo</a:t>
            </a:r>
            <a:r>
              <a:rPr lang="en-US" sz="2000" spc="10" dirty="0" err="1">
                <a:latin typeface="Times New Roman"/>
                <a:ea typeface="Times New Roman"/>
              </a:rPr>
              <a:t>k</a:t>
            </a:r>
            <a:r>
              <a:rPr lang="en-US" sz="2000" spc="-5" dirty="0" err="1">
                <a:latin typeface="Times New Roman"/>
                <a:ea typeface="Times New Roman"/>
              </a:rPr>
              <a:t>a</a:t>
            </a:r>
            <a:r>
              <a:rPr lang="en-US" sz="2000" spc="5" dirty="0" err="1">
                <a:latin typeface="Times New Roman"/>
                <a:ea typeface="Times New Roman"/>
              </a:rPr>
              <a:t>t</a:t>
            </a:r>
            <a:r>
              <a:rPr lang="en-US" sz="2000" dirty="0">
                <a:latin typeface="Times New Roman"/>
                <a:ea typeface="Times New Roman"/>
              </a:rPr>
              <a:t>, </a:t>
            </a:r>
            <a:endParaRPr lang="id-ID" sz="2000" dirty="0" smtClean="0"/>
          </a:p>
        </p:txBody>
      </p:sp>
      <p:sp>
        <p:nvSpPr>
          <p:cNvPr id="13" name="TextBox 12"/>
          <p:cNvSpPr txBox="1"/>
          <p:nvPr/>
        </p:nvSpPr>
        <p:spPr>
          <a:xfrm>
            <a:off x="3200400" y="1524000"/>
            <a:ext cx="2585489" cy="9233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id-ID" dirty="0" smtClean="0">
                <a:solidFill>
                  <a:schemeClr val="tx1"/>
                </a:solidFill>
                <a:latin typeface="Times New Roman"/>
                <a:ea typeface="Times New Roman"/>
              </a:rPr>
              <a:t>A</a:t>
            </a:r>
            <a:r>
              <a:rPr lang="en-US" dirty="0" err="1" smtClean="0">
                <a:solidFill>
                  <a:schemeClr val="tx1"/>
                </a:solidFill>
                <a:latin typeface="Times New Roman"/>
                <a:ea typeface="Times New Roman"/>
              </a:rPr>
              <a:t>d</a:t>
            </a:r>
            <a:r>
              <a:rPr lang="en-US" spc="-5" dirty="0" err="1" smtClean="0">
                <a:solidFill>
                  <a:schemeClr val="tx1"/>
                </a:solidFill>
                <a:latin typeface="Times New Roman"/>
                <a:ea typeface="Times New Roman"/>
              </a:rPr>
              <a:t>v</a:t>
            </a:r>
            <a:r>
              <a:rPr lang="en-US" dirty="0" err="1" smtClean="0">
                <a:solidFill>
                  <a:schemeClr val="tx1"/>
                </a:solidFill>
                <a:latin typeface="Times New Roman"/>
                <a:ea typeface="Times New Roman"/>
              </a:rPr>
              <a:t>o</a:t>
            </a:r>
            <a:r>
              <a:rPr lang="en-US" spc="-5" dirty="0" err="1" smtClean="0">
                <a:solidFill>
                  <a:schemeClr val="tx1"/>
                </a:solidFill>
                <a:latin typeface="Times New Roman"/>
                <a:ea typeface="Times New Roman"/>
              </a:rPr>
              <a:t>c</a:t>
            </a:r>
            <a:r>
              <a:rPr lang="en-US" dirty="0" err="1" smtClean="0">
                <a:solidFill>
                  <a:schemeClr val="tx1"/>
                </a:solidFill>
                <a:latin typeface="Times New Roman"/>
                <a:ea typeface="Times New Roman"/>
              </a:rPr>
              <a:t>aat</a:t>
            </a:r>
            <a:r>
              <a:rPr lang="en-US" spc="5" dirty="0" smtClean="0">
                <a:solidFill>
                  <a:schemeClr val="tx1"/>
                </a:solidFill>
                <a:latin typeface="Times New Roman"/>
                <a:ea typeface="Times New Roman"/>
              </a:rPr>
              <a:t> </a:t>
            </a:r>
            <a:r>
              <a:rPr lang="id-ID" dirty="0">
                <a:solidFill>
                  <a:schemeClr val="tx1"/>
                </a:solidFill>
                <a:latin typeface="Times New Roman"/>
                <a:ea typeface="Times New Roman"/>
              </a:rPr>
              <a:t> </a:t>
            </a:r>
            <a:r>
              <a:rPr lang="en-US" dirty="0" smtClean="0">
                <a:solidFill>
                  <a:schemeClr val="tx1"/>
                </a:solidFill>
                <a:latin typeface="Times New Roman"/>
                <a:ea typeface="Times New Roman"/>
              </a:rPr>
              <a:t>(</a:t>
            </a:r>
            <a:r>
              <a:rPr lang="en-US" dirty="0" err="1" smtClean="0">
                <a:solidFill>
                  <a:schemeClr val="tx1"/>
                </a:solidFill>
                <a:latin typeface="Times New Roman"/>
                <a:ea typeface="Times New Roman"/>
              </a:rPr>
              <a:t>B</a:t>
            </a:r>
            <a:r>
              <a:rPr lang="en-US" spc="-5" dirty="0" err="1" smtClean="0">
                <a:solidFill>
                  <a:schemeClr val="tx1"/>
                </a:solidFill>
                <a:latin typeface="Times New Roman"/>
                <a:ea typeface="Times New Roman"/>
              </a:rPr>
              <a:t>e</a:t>
            </a:r>
            <a:r>
              <a:rPr lang="en-US" dirty="0" err="1" smtClean="0">
                <a:solidFill>
                  <a:schemeClr val="tx1"/>
                </a:solidFill>
                <a:latin typeface="Times New Roman"/>
                <a:ea typeface="Times New Roman"/>
              </a:rPr>
              <a:t>lan</a:t>
            </a:r>
            <a:r>
              <a:rPr lang="en-US" spc="10" dirty="0" err="1" smtClean="0">
                <a:solidFill>
                  <a:schemeClr val="tx1"/>
                </a:solidFill>
                <a:latin typeface="Times New Roman"/>
                <a:ea typeface="Times New Roman"/>
              </a:rPr>
              <a:t>d</a:t>
            </a:r>
            <a:r>
              <a:rPr lang="en-US" spc="-5" dirty="0" err="1" smtClean="0">
                <a:solidFill>
                  <a:schemeClr val="tx1"/>
                </a:solidFill>
                <a:latin typeface="Times New Roman"/>
                <a:ea typeface="Times New Roman"/>
              </a:rPr>
              <a:t>a</a:t>
            </a:r>
            <a:r>
              <a:rPr lang="en-US" dirty="0">
                <a:solidFill>
                  <a:schemeClr val="tx1"/>
                </a:solidFill>
                <a:latin typeface="Times New Roman"/>
                <a:ea typeface="Times New Roman"/>
              </a:rPr>
              <a:t>) </a:t>
            </a:r>
            <a:r>
              <a:rPr lang="en-US" dirty="0" err="1">
                <a:solidFill>
                  <a:schemeClr val="tx1"/>
                </a:solidFill>
                <a:latin typeface="Times New Roman"/>
                <a:ea typeface="Times New Roman"/>
              </a:rPr>
              <a:t>b</a:t>
            </a:r>
            <a:r>
              <a:rPr lang="en-US" spc="-5" dirty="0" err="1">
                <a:solidFill>
                  <a:schemeClr val="tx1"/>
                </a:solidFill>
                <a:latin typeface="Times New Roman"/>
                <a:ea typeface="Times New Roman"/>
              </a:rPr>
              <a:t>e</a:t>
            </a:r>
            <a:r>
              <a:rPr lang="en-US" dirty="0" err="1">
                <a:solidFill>
                  <a:schemeClr val="tx1"/>
                </a:solidFill>
                <a:latin typeface="Times New Roman"/>
                <a:ea typeface="Times New Roman"/>
              </a:rPr>
              <a:t>r</a:t>
            </a:r>
            <a:r>
              <a:rPr lang="en-US" spc="-10" dirty="0" err="1">
                <a:solidFill>
                  <a:schemeClr val="tx1"/>
                </a:solidFill>
                <a:latin typeface="Times New Roman"/>
                <a:ea typeface="Times New Roman"/>
              </a:rPr>
              <a:t>a</a:t>
            </a:r>
            <a:r>
              <a:rPr lang="en-US" dirty="0" err="1">
                <a:solidFill>
                  <a:schemeClr val="tx1"/>
                </a:solidFill>
                <a:latin typeface="Times New Roman"/>
                <a:ea typeface="Times New Roman"/>
              </a:rPr>
              <a:t>rti</a:t>
            </a:r>
            <a:r>
              <a:rPr lang="en-US" spc="5" dirty="0">
                <a:solidFill>
                  <a:schemeClr val="tx1"/>
                </a:solidFill>
                <a:latin typeface="Times New Roman"/>
                <a:ea typeface="Times New Roman"/>
              </a:rPr>
              <a:t> </a:t>
            </a:r>
            <a:r>
              <a:rPr lang="id-ID" dirty="0" err="1">
                <a:solidFill>
                  <a:schemeClr val="tx1"/>
                </a:solidFill>
                <a:latin typeface="Times New Roman"/>
                <a:ea typeface="Times New Roman"/>
              </a:rPr>
              <a:t>P</a:t>
            </a:r>
            <a:r>
              <a:rPr lang="en-US" spc="-5" dirty="0" err="1" smtClean="0">
                <a:solidFill>
                  <a:schemeClr val="tx1"/>
                </a:solidFill>
                <a:latin typeface="Times New Roman"/>
                <a:ea typeface="Times New Roman"/>
              </a:rPr>
              <a:t>e</a:t>
            </a:r>
            <a:r>
              <a:rPr lang="en-US" spc="10" dirty="0" err="1" smtClean="0">
                <a:solidFill>
                  <a:schemeClr val="tx1"/>
                </a:solidFill>
                <a:latin typeface="Times New Roman"/>
                <a:ea typeface="Times New Roman"/>
              </a:rPr>
              <a:t>n</a:t>
            </a:r>
            <a:r>
              <a:rPr lang="en-US" dirty="0" err="1" smtClean="0">
                <a:solidFill>
                  <a:schemeClr val="tx1"/>
                </a:solidFill>
                <a:latin typeface="Times New Roman"/>
                <a:ea typeface="Times New Roman"/>
              </a:rPr>
              <a:t>g</a:t>
            </a:r>
            <a:r>
              <a:rPr lang="en-US" spc="-5" dirty="0" err="1" smtClean="0">
                <a:solidFill>
                  <a:schemeClr val="tx1"/>
                </a:solidFill>
                <a:latin typeface="Times New Roman"/>
                <a:ea typeface="Times New Roman"/>
              </a:rPr>
              <a:t>a</a:t>
            </a:r>
            <a:r>
              <a:rPr lang="en-US" spc="5" dirty="0" err="1" smtClean="0">
                <a:solidFill>
                  <a:schemeClr val="tx1"/>
                </a:solidFill>
                <a:latin typeface="Times New Roman"/>
                <a:ea typeface="Times New Roman"/>
              </a:rPr>
              <a:t>c</a:t>
            </a:r>
            <a:r>
              <a:rPr lang="en-US" spc="-5" dirty="0" err="1" smtClean="0">
                <a:solidFill>
                  <a:schemeClr val="tx1"/>
                </a:solidFill>
                <a:latin typeface="Times New Roman"/>
                <a:ea typeface="Times New Roman"/>
              </a:rPr>
              <a:t>a</a:t>
            </a:r>
            <a:r>
              <a:rPr lang="en-US" dirty="0" err="1" smtClean="0">
                <a:solidFill>
                  <a:schemeClr val="tx1"/>
                </a:solidFill>
                <a:latin typeface="Times New Roman"/>
                <a:ea typeface="Times New Roman"/>
              </a:rPr>
              <a:t>ra</a:t>
            </a:r>
            <a:r>
              <a:rPr lang="en-US" spc="10" dirty="0" smtClean="0">
                <a:solidFill>
                  <a:schemeClr val="tx1"/>
                </a:solidFill>
                <a:latin typeface="Times New Roman"/>
                <a:ea typeface="Times New Roman"/>
              </a:rPr>
              <a:t> </a:t>
            </a:r>
            <a:r>
              <a:rPr lang="en-US" spc="-5" dirty="0" err="1" smtClean="0">
                <a:solidFill>
                  <a:schemeClr val="tx1"/>
                </a:solidFill>
                <a:latin typeface="Times New Roman"/>
                <a:ea typeface="Times New Roman"/>
              </a:rPr>
              <a:t>a</a:t>
            </a:r>
            <a:r>
              <a:rPr lang="en-US" dirty="0" err="1" smtClean="0">
                <a:solidFill>
                  <a:schemeClr val="tx1"/>
                </a:solidFill>
                <a:latin typeface="Times New Roman"/>
                <a:ea typeface="Times New Roman"/>
              </a:rPr>
              <a:t>tau</a:t>
            </a:r>
            <a:r>
              <a:rPr lang="id-ID" dirty="0" smtClean="0">
                <a:solidFill>
                  <a:schemeClr val="tx1"/>
                </a:solidFill>
                <a:latin typeface="Times New Roman"/>
                <a:ea typeface="Times New Roman"/>
              </a:rPr>
              <a:t> </a:t>
            </a:r>
            <a:r>
              <a:rPr lang="en-US" spc="15" dirty="0" smtClean="0">
                <a:solidFill>
                  <a:schemeClr val="tx1"/>
                </a:solidFill>
                <a:latin typeface="Times New Roman"/>
                <a:ea typeface="Times New Roman"/>
              </a:rPr>
              <a:t> </a:t>
            </a:r>
            <a:r>
              <a:rPr lang="id-ID" dirty="0" err="1">
                <a:solidFill>
                  <a:schemeClr val="tx1"/>
                </a:solidFill>
                <a:latin typeface="Times New Roman"/>
                <a:ea typeface="Times New Roman"/>
              </a:rPr>
              <a:t>P</a:t>
            </a:r>
            <a:r>
              <a:rPr lang="en-US" spc="-5" dirty="0" err="1" smtClean="0">
                <a:solidFill>
                  <a:schemeClr val="tx1"/>
                </a:solidFill>
                <a:latin typeface="Times New Roman"/>
                <a:ea typeface="Times New Roman"/>
              </a:rPr>
              <a:t>e</a:t>
            </a:r>
            <a:r>
              <a:rPr lang="en-US" dirty="0" err="1" smtClean="0">
                <a:solidFill>
                  <a:schemeClr val="tx1"/>
                </a:solidFill>
                <a:latin typeface="Times New Roman"/>
                <a:ea typeface="Times New Roman"/>
              </a:rPr>
              <a:t>mbel</a:t>
            </a:r>
            <a:r>
              <a:rPr lang="en-US" spc="-5" dirty="0" err="1" smtClean="0">
                <a:solidFill>
                  <a:schemeClr val="tx1"/>
                </a:solidFill>
                <a:latin typeface="Times New Roman"/>
                <a:ea typeface="Times New Roman"/>
              </a:rPr>
              <a:t>a</a:t>
            </a:r>
            <a:r>
              <a:rPr lang="en-US" dirty="0">
                <a:solidFill>
                  <a:schemeClr val="tx1"/>
                </a:solidFill>
                <a:latin typeface="Times New Roman"/>
                <a:ea typeface="Times New Roman"/>
              </a:rPr>
              <a:t>.</a:t>
            </a:r>
            <a:r>
              <a:rPr lang="en-US" spc="5" dirty="0">
                <a:solidFill>
                  <a:schemeClr val="tx1"/>
                </a:solidFill>
                <a:latin typeface="Times New Roman"/>
                <a:ea typeface="Times New Roman"/>
              </a:rPr>
              <a:t> </a:t>
            </a:r>
            <a:endParaRPr lang="id-ID" dirty="0">
              <a:solidFill>
                <a:schemeClr val="tx1"/>
              </a:solidFill>
            </a:endParaRPr>
          </a:p>
        </p:txBody>
      </p:sp>
      <p:cxnSp>
        <p:nvCxnSpPr>
          <p:cNvPr id="17" name="Straight Arrow Connector 16"/>
          <p:cNvCxnSpPr/>
          <p:nvPr/>
        </p:nvCxnSpPr>
        <p:spPr>
          <a:xfrm flipH="1">
            <a:off x="4267200" y="831621"/>
            <a:ext cx="1" cy="6923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 idx="2"/>
          </p:cNvCxnSpPr>
          <p:nvPr/>
        </p:nvCxnSpPr>
        <p:spPr>
          <a:xfrm>
            <a:off x="4495800" y="791290"/>
            <a:ext cx="2819400" cy="8089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038537" y="4232434"/>
            <a:ext cx="2758191" cy="2554545"/>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algn="just"/>
            <a:r>
              <a:rPr lang="id-ID" sz="2000" dirty="0" smtClean="0">
                <a:latin typeface="Times New Roman"/>
                <a:ea typeface="Times New Roman"/>
              </a:rPr>
              <a:t>Dalam praktek, advokasi tidak hanya dilakukan oleh  Advokat, tapi bisa dilakukan pihak-pihak tertentu, seperti ahli hukum, Para Legal, Pekerja </a:t>
            </a:r>
            <a:r>
              <a:rPr lang="id-ID" sz="2000" dirty="0">
                <a:latin typeface="Times New Roman"/>
                <a:ea typeface="Times New Roman"/>
              </a:rPr>
              <a:t>B</a:t>
            </a:r>
            <a:r>
              <a:rPr lang="id-ID" sz="2000" dirty="0" smtClean="0">
                <a:latin typeface="Times New Roman"/>
                <a:ea typeface="Times New Roman"/>
              </a:rPr>
              <a:t>antuan </a:t>
            </a:r>
            <a:r>
              <a:rPr lang="id-ID" sz="2000" dirty="0">
                <a:latin typeface="Times New Roman"/>
                <a:ea typeface="Times New Roman"/>
              </a:rPr>
              <a:t>H</a:t>
            </a:r>
            <a:r>
              <a:rPr lang="id-ID" sz="2000" dirty="0" smtClean="0">
                <a:latin typeface="Times New Roman"/>
                <a:ea typeface="Times New Roman"/>
              </a:rPr>
              <a:t>ukum, dll.</a:t>
            </a:r>
            <a:endParaRPr lang="id-ID" sz="2000" dirty="0" smtClean="0"/>
          </a:p>
        </p:txBody>
      </p:sp>
      <p:sp>
        <p:nvSpPr>
          <p:cNvPr id="18" name="TextBox 17"/>
          <p:cNvSpPr txBox="1"/>
          <p:nvPr/>
        </p:nvSpPr>
        <p:spPr>
          <a:xfrm>
            <a:off x="126479" y="1524000"/>
            <a:ext cx="2855941" cy="230832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err="1" smtClean="0"/>
              <a:t>Advokasi</a:t>
            </a:r>
            <a:r>
              <a:rPr lang="id-ID" dirty="0" smtClean="0"/>
              <a:t> hukum</a:t>
            </a:r>
            <a:r>
              <a:rPr lang="en-US" dirty="0" smtClean="0"/>
              <a:t>  </a:t>
            </a:r>
            <a:r>
              <a:rPr lang="en-US" dirty="0" err="1"/>
              <a:t>sebagai</a:t>
            </a:r>
            <a:r>
              <a:rPr lang="en-US" dirty="0"/>
              <a:t>  </a:t>
            </a:r>
            <a:r>
              <a:rPr lang="id-ID" dirty="0" smtClean="0"/>
              <a:t>usaha pembelaan bagi pencari keadilan</a:t>
            </a:r>
            <a:r>
              <a:rPr lang="en-US" dirty="0" smtClean="0"/>
              <a:t>  yang </a:t>
            </a:r>
            <a:r>
              <a:rPr lang="en-US" dirty="0" err="1"/>
              <a:t>sedang</a:t>
            </a:r>
            <a:r>
              <a:rPr lang="en-US" dirty="0"/>
              <a:t> </a:t>
            </a:r>
            <a:r>
              <a:rPr lang="en-US" dirty="0" err="1"/>
              <a:t>menghadapi</a:t>
            </a:r>
            <a:r>
              <a:rPr lang="en-US" dirty="0"/>
              <a:t> </a:t>
            </a:r>
            <a:r>
              <a:rPr lang="id-ID" dirty="0" smtClean="0"/>
              <a:t>suatu perkara</a:t>
            </a:r>
            <a:r>
              <a:rPr lang="en-US" dirty="0" smtClean="0"/>
              <a:t> </a:t>
            </a:r>
            <a:r>
              <a:rPr lang="en-US" dirty="0"/>
              <a:t>di </a:t>
            </a:r>
            <a:r>
              <a:rPr lang="en-US" dirty="0" err="1"/>
              <a:t>luar</a:t>
            </a:r>
            <a:r>
              <a:rPr lang="en-US" dirty="0"/>
              <a:t> </a:t>
            </a:r>
            <a:r>
              <a:rPr lang="en-US" dirty="0" err="1"/>
              <a:t>maupun</a:t>
            </a:r>
            <a:r>
              <a:rPr lang="en-US" dirty="0"/>
              <a:t> di </a:t>
            </a:r>
            <a:r>
              <a:rPr lang="en-US" dirty="0" err="1"/>
              <a:t>muka</a:t>
            </a:r>
            <a:r>
              <a:rPr lang="en-US" dirty="0"/>
              <a:t> </a:t>
            </a:r>
            <a:r>
              <a:rPr lang="en-US" dirty="0" err="1"/>
              <a:t>pengadilan</a:t>
            </a:r>
            <a:r>
              <a:rPr lang="en-US" dirty="0"/>
              <a:t> </a:t>
            </a:r>
            <a:r>
              <a:rPr lang="id-ID" dirty="0" smtClean="0"/>
              <a:t>baik dengan imbalan maupun </a:t>
            </a:r>
            <a:r>
              <a:rPr lang="en-US" dirty="0" err="1" smtClean="0"/>
              <a:t>tanpa</a:t>
            </a:r>
            <a:r>
              <a:rPr lang="en-US" dirty="0" smtClean="0"/>
              <a:t> </a:t>
            </a:r>
            <a:r>
              <a:rPr lang="en-US" dirty="0" err="1"/>
              <a:t>imbalan</a:t>
            </a:r>
            <a:r>
              <a:rPr lang="en-US" dirty="0"/>
              <a:t> </a:t>
            </a:r>
            <a:r>
              <a:rPr lang="en-US" dirty="0" err="1" smtClean="0"/>
              <a:t>jasa</a:t>
            </a:r>
            <a:r>
              <a:rPr lang="id-ID" dirty="0" smtClean="0"/>
              <a:t>.</a:t>
            </a:r>
          </a:p>
        </p:txBody>
      </p:sp>
      <p:sp>
        <p:nvSpPr>
          <p:cNvPr id="24" name="TextBox 23"/>
          <p:cNvSpPr txBox="1"/>
          <p:nvPr/>
        </p:nvSpPr>
        <p:spPr>
          <a:xfrm>
            <a:off x="6038537" y="1630074"/>
            <a:ext cx="2979296"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d-ID" dirty="0" smtClean="0"/>
              <a:t>Advokasi adalah upaya </a:t>
            </a:r>
            <a:r>
              <a:rPr lang="en-US" dirty="0" err="1" smtClean="0"/>
              <a:t>untuk</a:t>
            </a:r>
            <a:r>
              <a:rPr lang="en-US" dirty="0" smtClean="0"/>
              <a:t> </a:t>
            </a:r>
            <a:r>
              <a:rPr lang="en-US" dirty="0" err="1" smtClean="0"/>
              <a:t>membela</a:t>
            </a:r>
            <a:r>
              <a:rPr lang="id-ID" dirty="0"/>
              <a:t> </a:t>
            </a:r>
            <a:r>
              <a:rPr lang="en-US" dirty="0" err="1" smtClean="0"/>
              <a:t>kepentingan</a:t>
            </a:r>
            <a:r>
              <a:rPr lang="en-US" dirty="0" smtClean="0"/>
              <a:t> </a:t>
            </a:r>
            <a:r>
              <a:rPr lang="en-US" dirty="0"/>
              <a:t>orang </a:t>
            </a:r>
            <a:r>
              <a:rPr lang="en-US" dirty="0" smtClean="0"/>
              <a:t>lain</a:t>
            </a:r>
            <a:r>
              <a:rPr lang="id-ID" dirty="0"/>
              <a:t> </a:t>
            </a:r>
            <a:r>
              <a:rPr lang="id-ID" dirty="0" smtClean="0"/>
              <a:t>dalam</a:t>
            </a:r>
            <a:r>
              <a:rPr lang="en-US" dirty="0" smtClean="0"/>
              <a:t> </a:t>
            </a:r>
            <a:r>
              <a:rPr lang="en-US" dirty="0" err="1"/>
              <a:t>memperjuangkan</a:t>
            </a:r>
            <a:r>
              <a:rPr lang="en-US" dirty="0"/>
              <a:t> </a:t>
            </a:r>
            <a:r>
              <a:rPr lang="en-US" dirty="0" err="1"/>
              <a:t>hak-hak</a:t>
            </a:r>
            <a:r>
              <a:rPr lang="en-US" dirty="0"/>
              <a:t>  </a:t>
            </a:r>
            <a:r>
              <a:rPr lang="en-US" dirty="0" err="1" smtClean="0"/>
              <a:t>tertentu</a:t>
            </a:r>
            <a:r>
              <a:rPr lang="id-ID" dirty="0" smtClean="0"/>
              <a:t> yang merupakan bagian dari proses demokrasi</a:t>
            </a:r>
            <a:endParaRPr lang="id-ID" dirty="0"/>
          </a:p>
        </p:txBody>
      </p:sp>
      <p:cxnSp>
        <p:nvCxnSpPr>
          <p:cNvPr id="14" name="Straight Arrow Connector 13"/>
          <p:cNvCxnSpPr/>
          <p:nvPr/>
        </p:nvCxnSpPr>
        <p:spPr>
          <a:xfrm>
            <a:off x="1505574" y="3946917"/>
            <a:ext cx="0" cy="54888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16" idx="1"/>
          </p:cNvCxnSpPr>
          <p:nvPr/>
        </p:nvCxnSpPr>
        <p:spPr>
          <a:xfrm>
            <a:off x="5486402" y="5509706"/>
            <a:ext cx="552135" cy="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4" idx="2"/>
          </p:cNvCxnSpPr>
          <p:nvPr/>
        </p:nvCxnSpPr>
        <p:spPr>
          <a:xfrm>
            <a:off x="7528185" y="3661399"/>
            <a:ext cx="0" cy="571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p:nvPr/>
        </p:nvCxnSpPr>
        <p:spPr>
          <a:xfrm>
            <a:off x="2304506" y="6705600"/>
            <a:ext cx="3734031"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590801" y="4800600"/>
            <a:ext cx="3181350"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spc="50" dirty="0" smtClean="0">
                <a:solidFill>
                  <a:schemeClr val="tx1"/>
                </a:solidFill>
                <a:latin typeface="Times New Roman"/>
                <a:ea typeface="Times New Roman"/>
              </a:rPr>
              <a:t>A</a:t>
            </a:r>
            <a:r>
              <a:rPr lang="en-US" dirty="0" err="1" smtClean="0">
                <a:solidFill>
                  <a:schemeClr val="tx1"/>
                </a:solidFill>
                <a:latin typeface="Times New Roman"/>
                <a:ea typeface="Times New Roman"/>
              </a:rPr>
              <a:t>dvok</a:t>
            </a:r>
            <a:r>
              <a:rPr lang="en-US" spc="-5" dirty="0" err="1" smtClean="0">
                <a:solidFill>
                  <a:schemeClr val="tx1"/>
                </a:solidFill>
                <a:latin typeface="Times New Roman"/>
                <a:ea typeface="Times New Roman"/>
              </a:rPr>
              <a:t>a</a:t>
            </a:r>
            <a:r>
              <a:rPr lang="en-US" dirty="0" err="1" smtClean="0">
                <a:solidFill>
                  <a:schemeClr val="tx1"/>
                </a:solidFill>
                <a:latin typeface="Times New Roman"/>
                <a:ea typeface="Times New Roman"/>
              </a:rPr>
              <a:t>t</a:t>
            </a:r>
            <a:r>
              <a:rPr lang="id-ID" spc="15" dirty="0" smtClean="0">
                <a:solidFill>
                  <a:schemeClr val="tx1"/>
                </a:solidFill>
                <a:latin typeface="Times New Roman"/>
                <a:ea typeface="Times New Roman"/>
              </a:rPr>
              <a:t>(Ingris) </a:t>
            </a:r>
            <a:r>
              <a:rPr lang="en-US" dirty="0" err="1" smtClean="0">
                <a:solidFill>
                  <a:schemeClr val="tx1"/>
                </a:solidFill>
                <a:latin typeface="Times New Roman"/>
                <a:ea typeface="Times New Roman"/>
              </a:rPr>
              <a:t>b</a:t>
            </a:r>
            <a:r>
              <a:rPr lang="en-US" spc="-5" dirty="0" err="1" smtClean="0">
                <a:solidFill>
                  <a:schemeClr val="tx1"/>
                </a:solidFill>
                <a:latin typeface="Times New Roman"/>
                <a:ea typeface="Times New Roman"/>
              </a:rPr>
              <a:t>e</a:t>
            </a:r>
            <a:r>
              <a:rPr lang="en-US" dirty="0" err="1" smtClean="0">
                <a:solidFill>
                  <a:schemeClr val="tx1"/>
                </a:solidFill>
                <a:latin typeface="Times New Roman"/>
                <a:ea typeface="Times New Roman"/>
              </a:rPr>
              <a:t>rm</a:t>
            </a:r>
            <a:r>
              <a:rPr lang="en-US" spc="-5" dirty="0" err="1" smtClean="0">
                <a:solidFill>
                  <a:schemeClr val="tx1"/>
                </a:solidFill>
                <a:latin typeface="Times New Roman"/>
                <a:ea typeface="Times New Roman"/>
              </a:rPr>
              <a:t>a</a:t>
            </a:r>
            <a:r>
              <a:rPr lang="en-US" dirty="0" err="1" smtClean="0">
                <a:solidFill>
                  <a:schemeClr val="tx1"/>
                </a:solidFill>
                <a:latin typeface="Times New Roman"/>
                <a:ea typeface="Times New Roman"/>
              </a:rPr>
              <a:t>kna</a:t>
            </a:r>
            <a:r>
              <a:rPr lang="en-US" dirty="0" smtClean="0">
                <a:solidFill>
                  <a:schemeClr val="tx1"/>
                </a:solidFill>
                <a:latin typeface="Times New Roman"/>
                <a:ea typeface="Times New Roman"/>
              </a:rPr>
              <a:t> </a:t>
            </a:r>
            <a:r>
              <a:rPr lang="en-US" i="1" dirty="0">
                <a:solidFill>
                  <a:schemeClr val="tx1"/>
                </a:solidFill>
                <a:latin typeface="Times New Roman"/>
                <a:ea typeface="Times New Roman"/>
              </a:rPr>
              <a:t>to</a:t>
            </a:r>
            <a:r>
              <a:rPr lang="en-US" i="1" spc="5" dirty="0">
                <a:solidFill>
                  <a:schemeClr val="tx1"/>
                </a:solidFill>
                <a:latin typeface="Times New Roman"/>
                <a:ea typeface="Times New Roman"/>
              </a:rPr>
              <a:t> </a:t>
            </a:r>
            <a:r>
              <a:rPr lang="en-US" i="1" dirty="0">
                <a:solidFill>
                  <a:schemeClr val="tx1"/>
                </a:solidFill>
                <a:latin typeface="Times New Roman"/>
                <a:ea typeface="Times New Roman"/>
              </a:rPr>
              <a:t>ad</a:t>
            </a:r>
            <a:r>
              <a:rPr lang="en-US" i="1" spc="-5" dirty="0">
                <a:solidFill>
                  <a:schemeClr val="tx1"/>
                </a:solidFill>
                <a:latin typeface="Times New Roman"/>
                <a:ea typeface="Times New Roman"/>
              </a:rPr>
              <a:t>v</a:t>
            </a:r>
            <a:r>
              <a:rPr lang="en-US" i="1" spc="10" dirty="0">
                <a:solidFill>
                  <a:schemeClr val="tx1"/>
                </a:solidFill>
                <a:latin typeface="Times New Roman"/>
                <a:ea typeface="Times New Roman"/>
              </a:rPr>
              <a:t>o</a:t>
            </a:r>
            <a:r>
              <a:rPr lang="en-US" i="1" spc="-5" dirty="0">
                <a:solidFill>
                  <a:schemeClr val="tx1"/>
                </a:solidFill>
                <a:latin typeface="Times New Roman"/>
                <a:ea typeface="Times New Roman"/>
              </a:rPr>
              <a:t>c</a:t>
            </a:r>
            <a:r>
              <a:rPr lang="en-US" i="1" dirty="0">
                <a:solidFill>
                  <a:schemeClr val="tx1"/>
                </a:solidFill>
                <a:latin typeface="Times New Roman"/>
                <a:ea typeface="Times New Roman"/>
              </a:rPr>
              <a:t>ate</a:t>
            </a:r>
            <a:r>
              <a:rPr lang="en-US" i="1" spc="5" dirty="0">
                <a:solidFill>
                  <a:schemeClr val="tx1"/>
                </a:solidFill>
                <a:latin typeface="Times New Roman"/>
                <a:ea typeface="Times New Roman"/>
              </a:rPr>
              <a:t> </a:t>
            </a:r>
            <a:r>
              <a:rPr lang="en-US" dirty="0" err="1">
                <a:solidFill>
                  <a:schemeClr val="tx1"/>
                </a:solidFill>
                <a:latin typeface="Times New Roman"/>
                <a:ea typeface="Times New Roman"/>
              </a:rPr>
              <a:t>t</a:t>
            </a:r>
            <a:r>
              <a:rPr lang="en-US" spc="5" dirty="0" err="1">
                <a:solidFill>
                  <a:schemeClr val="tx1"/>
                </a:solidFill>
                <a:latin typeface="Times New Roman"/>
                <a:ea typeface="Times New Roman"/>
              </a:rPr>
              <a:t>i</a:t>
            </a:r>
            <a:r>
              <a:rPr lang="en-US" dirty="0" err="1">
                <a:solidFill>
                  <a:schemeClr val="tx1"/>
                </a:solidFill>
                <a:latin typeface="Times New Roman"/>
                <a:ea typeface="Times New Roman"/>
              </a:rPr>
              <a:t>d</a:t>
            </a:r>
            <a:r>
              <a:rPr lang="en-US" spc="-5" dirty="0" err="1">
                <a:solidFill>
                  <a:schemeClr val="tx1"/>
                </a:solidFill>
                <a:latin typeface="Times New Roman"/>
                <a:ea typeface="Times New Roman"/>
              </a:rPr>
              <a:t>a</a:t>
            </a:r>
            <a:r>
              <a:rPr lang="en-US" dirty="0" err="1">
                <a:solidFill>
                  <a:schemeClr val="tx1"/>
                </a:solidFill>
                <a:latin typeface="Times New Roman"/>
                <a:ea typeface="Times New Roman"/>
              </a:rPr>
              <a:t>k</a:t>
            </a:r>
            <a:r>
              <a:rPr lang="en-US" dirty="0">
                <a:solidFill>
                  <a:schemeClr val="tx1"/>
                </a:solidFill>
                <a:latin typeface="Times New Roman"/>
                <a:ea typeface="Times New Roman"/>
              </a:rPr>
              <a:t> </a:t>
            </a:r>
            <a:r>
              <a:rPr lang="en-US" dirty="0" err="1">
                <a:solidFill>
                  <a:schemeClr val="tx1"/>
                </a:solidFill>
                <a:latin typeface="Times New Roman"/>
                <a:ea typeface="Times New Roman"/>
              </a:rPr>
              <a:t>h</a:t>
            </a:r>
            <a:r>
              <a:rPr lang="en-US" spc="-5" dirty="0" err="1">
                <a:solidFill>
                  <a:schemeClr val="tx1"/>
                </a:solidFill>
                <a:latin typeface="Times New Roman"/>
                <a:ea typeface="Times New Roman"/>
              </a:rPr>
              <a:t>a</a:t>
            </a:r>
            <a:r>
              <a:rPr lang="en-US" spc="25" dirty="0" err="1">
                <a:solidFill>
                  <a:schemeClr val="tx1"/>
                </a:solidFill>
                <a:latin typeface="Times New Roman"/>
                <a:ea typeface="Times New Roman"/>
              </a:rPr>
              <a:t>n</a:t>
            </a:r>
            <a:r>
              <a:rPr lang="en-US" spc="-25" dirty="0" err="1">
                <a:solidFill>
                  <a:schemeClr val="tx1"/>
                </a:solidFill>
                <a:latin typeface="Times New Roman"/>
                <a:ea typeface="Times New Roman"/>
              </a:rPr>
              <a:t>y</a:t>
            </a:r>
            <a:r>
              <a:rPr lang="en-US" dirty="0" err="1">
                <a:solidFill>
                  <a:schemeClr val="tx1"/>
                </a:solidFill>
                <a:latin typeface="Times New Roman"/>
                <a:ea typeface="Times New Roman"/>
              </a:rPr>
              <a:t>a</a:t>
            </a:r>
            <a:r>
              <a:rPr lang="en-US" dirty="0">
                <a:solidFill>
                  <a:schemeClr val="tx1"/>
                </a:solidFill>
                <a:latin typeface="Times New Roman"/>
                <a:ea typeface="Times New Roman"/>
              </a:rPr>
              <a:t> </a:t>
            </a:r>
            <a:r>
              <a:rPr lang="en-US" i="1" dirty="0">
                <a:solidFill>
                  <a:schemeClr val="tx1"/>
                </a:solidFill>
                <a:latin typeface="Times New Roman"/>
                <a:ea typeface="Times New Roman"/>
              </a:rPr>
              <a:t>to</a:t>
            </a:r>
            <a:r>
              <a:rPr lang="en-US" i="1" spc="5" dirty="0">
                <a:solidFill>
                  <a:schemeClr val="tx1"/>
                </a:solidFill>
                <a:latin typeface="Times New Roman"/>
                <a:ea typeface="Times New Roman"/>
              </a:rPr>
              <a:t> </a:t>
            </a:r>
            <a:r>
              <a:rPr lang="en-US" i="1" dirty="0">
                <a:solidFill>
                  <a:schemeClr val="tx1"/>
                </a:solidFill>
                <a:latin typeface="Times New Roman"/>
                <a:ea typeface="Times New Roman"/>
              </a:rPr>
              <a:t>d</a:t>
            </a:r>
            <a:r>
              <a:rPr lang="en-US" i="1" spc="-5" dirty="0">
                <a:solidFill>
                  <a:schemeClr val="tx1"/>
                </a:solidFill>
                <a:latin typeface="Times New Roman"/>
                <a:ea typeface="Times New Roman"/>
              </a:rPr>
              <a:t>e</a:t>
            </a:r>
            <a:r>
              <a:rPr lang="en-US" i="1" dirty="0">
                <a:solidFill>
                  <a:schemeClr val="tx1"/>
                </a:solidFill>
                <a:latin typeface="Times New Roman"/>
                <a:ea typeface="Times New Roman"/>
              </a:rPr>
              <a:t>fend</a:t>
            </a:r>
            <a:r>
              <a:rPr lang="en-US" i="1" spc="15" dirty="0">
                <a:solidFill>
                  <a:schemeClr val="tx1"/>
                </a:solidFill>
                <a:latin typeface="Times New Roman"/>
                <a:ea typeface="Times New Roman"/>
              </a:rPr>
              <a:t> </a:t>
            </a:r>
            <a:r>
              <a:rPr lang="en-US" dirty="0">
                <a:solidFill>
                  <a:schemeClr val="tx1"/>
                </a:solidFill>
                <a:latin typeface="Times New Roman"/>
                <a:ea typeface="Times New Roman"/>
              </a:rPr>
              <a:t>(</a:t>
            </a:r>
            <a:r>
              <a:rPr lang="en-US" dirty="0" err="1">
                <a:solidFill>
                  <a:schemeClr val="tx1"/>
                </a:solidFill>
                <a:latin typeface="Times New Roman"/>
                <a:ea typeface="Times New Roman"/>
              </a:rPr>
              <a:t>m</a:t>
            </a:r>
            <a:r>
              <a:rPr lang="en-US" spc="-5" dirty="0" err="1">
                <a:solidFill>
                  <a:schemeClr val="tx1"/>
                </a:solidFill>
                <a:latin typeface="Times New Roman"/>
                <a:ea typeface="Times New Roman"/>
              </a:rPr>
              <a:t>e</a:t>
            </a:r>
            <a:r>
              <a:rPr lang="en-US" dirty="0" err="1">
                <a:solidFill>
                  <a:schemeClr val="tx1"/>
                </a:solidFill>
                <a:latin typeface="Times New Roman"/>
                <a:ea typeface="Times New Roman"/>
              </a:rPr>
              <a:t>mbel</a:t>
            </a:r>
            <a:r>
              <a:rPr lang="en-US" spc="-5" dirty="0" err="1">
                <a:solidFill>
                  <a:schemeClr val="tx1"/>
                </a:solidFill>
                <a:latin typeface="Times New Roman"/>
                <a:ea typeface="Times New Roman"/>
              </a:rPr>
              <a:t>a</a:t>
            </a:r>
            <a:r>
              <a:rPr lang="en-US" dirty="0">
                <a:solidFill>
                  <a:schemeClr val="tx1"/>
                </a:solidFill>
                <a:latin typeface="Times New Roman"/>
                <a:ea typeface="Times New Roman"/>
              </a:rPr>
              <a:t>), </a:t>
            </a:r>
            <a:r>
              <a:rPr lang="en-US" dirty="0" err="1">
                <a:solidFill>
                  <a:schemeClr val="tx1"/>
                </a:solidFill>
                <a:latin typeface="Times New Roman"/>
                <a:ea typeface="Times New Roman"/>
              </a:rPr>
              <a:t>m</a:t>
            </a:r>
            <a:r>
              <a:rPr lang="en-US" spc="-5" dirty="0" err="1">
                <a:solidFill>
                  <a:schemeClr val="tx1"/>
                </a:solidFill>
                <a:latin typeface="Times New Roman"/>
                <a:ea typeface="Times New Roman"/>
              </a:rPr>
              <a:t>e</a:t>
            </a:r>
            <a:r>
              <a:rPr lang="en-US" dirty="0" err="1">
                <a:solidFill>
                  <a:schemeClr val="tx1"/>
                </a:solidFill>
                <a:latin typeface="Times New Roman"/>
                <a:ea typeface="Times New Roman"/>
              </a:rPr>
              <a:t>laink</a:t>
            </a:r>
            <a:r>
              <a:rPr lang="en-US" spc="-5" dirty="0" err="1">
                <a:solidFill>
                  <a:schemeClr val="tx1"/>
                </a:solidFill>
                <a:latin typeface="Times New Roman"/>
                <a:ea typeface="Times New Roman"/>
              </a:rPr>
              <a:t>a</a:t>
            </a:r>
            <a:r>
              <a:rPr lang="en-US" dirty="0" err="1">
                <a:solidFill>
                  <a:schemeClr val="tx1"/>
                </a:solidFill>
                <a:latin typeface="Times New Roman"/>
                <a:ea typeface="Times New Roman"/>
              </a:rPr>
              <a:t>n</a:t>
            </a:r>
            <a:r>
              <a:rPr lang="en-US" spc="5" dirty="0">
                <a:solidFill>
                  <a:schemeClr val="tx1"/>
                </a:solidFill>
                <a:latin typeface="Times New Roman"/>
                <a:ea typeface="Times New Roman"/>
              </a:rPr>
              <a:t> </a:t>
            </a:r>
            <a:r>
              <a:rPr lang="en-US" dirty="0">
                <a:solidFill>
                  <a:schemeClr val="tx1"/>
                </a:solidFill>
                <a:latin typeface="Times New Roman"/>
                <a:ea typeface="Times New Roman"/>
              </a:rPr>
              <a:t>pula</a:t>
            </a:r>
            <a:r>
              <a:rPr lang="en-US" spc="20" dirty="0">
                <a:solidFill>
                  <a:schemeClr val="tx1"/>
                </a:solidFill>
                <a:latin typeface="Times New Roman"/>
                <a:ea typeface="Times New Roman"/>
              </a:rPr>
              <a:t> </a:t>
            </a:r>
            <a:r>
              <a:rPr lang="en-US" i="1" dirty="0">
                <a:solidFill>
                  <a:schemeClr val="tx1"/>
                </a:solidFill>
                <a:latin typeface="Times New Roman"/>
                <a:ea typeface="Times New Roman"/>
              </a:rPr>
              <a:t>to</a:t>
            </a:r>
            <a:r>
              <a:rPr lang="en-US" i="1" spc="10" dirty="0">
                <a:solidFill>
                  <a:schemeClr val="tx1"/>
                </a:solidFill>
                <a:latin typeface="Times New Roman"/>
                <a:ea typeface="Times New Roman"/>
              </a:rPr>
              <a:t> </a:t>
            </a:r>
            <a:r>
              <a:rPr lang="en-US" i="1" dirty="0" smtClean="0">
                <a:solidFill>
                  <a:schemeClr val="tx1"/>
                </a:solidFill>
                <a:latin typeface="Times New Roman"/>
                <a:ea typeface="Times New Roman"/>
              </a:rPr>
              <a:t>pro</a:t>
            </a:r>
            <a:r>
              <a:rPr lang="en-US" i="1" spc="10" dirty="0" smtClean="0">
                <a:solidFill>
                  <a:schemeClr val="tx1"/>
                </a:solidFill>
                <a:latin typeface="Times New Roman"/>
                <a:ea typeface="Times New Roman"/>
              </a:rPr>
              <a:t>m</a:t>
            </a:r>
            <a:r>
              <a:rPr lang="en-US" i="1" dirty="0" smtClean="0">
                <a:solidFill>
                  <a:schemeClr val="tx1"/>
                </a:solidFill>
                <a:latin typeface="Times New Roman"/>
                <a:ea typeface="Times New Roman"/>
              </a:rPr>
              <a:t>ote</a:t>
            </a:r>
            <a:r>
              <a:rPr lang="id-ID" i="1" dirty="0" smtClean="0">
                <a:solidFill>
                  <a:schemeClr val="tx1"/>
                </a:solidFill>
                <a:latin typeface="Times New Roman"/>
                <a:ea typeface="Times New Roman"/>
              </a:rPr>
              <a:t> </a:t>
            </a:r>
            <a:r>
              <a:rPr lang="en-US" i="1" dirty="0" smtClean="0">
                <a:solidFill>
                  <a:schemeClr val="tx1"/>
                </a:solidFill>
                <a:latin typeface="Times New Roman"/>
                <a:ea typeface="Times New Roman"/>
              </a:rPr>
              <a:t>to</a:t>
            </a:r>
            <a:r>
              <a:rPr lang="en-US" i="1" spc="5" dirty="0" smtClean="0">
                <a:solidFill>
                  <a:schemeClr val="tx1"/>
                </a:solidFill>
                <a:latin typeface="Times New Roman"/>
                <a:ea typeface="Times New Roman"/>
              </a:rPr>
              <a:t> </a:t>
            </a:r>
            <a:r>
              <a:rPr lang="en-US" i="1" spc="-5" dirty="0">
                <a:solidFill>
                  <a:schemeClr val="tx1"/>
                </a:solidFill>
                <a:latin typeface="Times New Roman"/>
                <a:ea typeface="Times New Roman"/>
              </a:rPr>
              <a:t>c</a:t>
            </a:r>
            <a:r>
              <a:rPr lang="en-US" i="1" dirty="0">
                <a:solidFill>
                  <a:schemeClr val="tx1"/>
                </a:solidFill>
                <a:latin typeface="Times New Roman"/>
                <a:ea typeface="Times New Roman"/>
              </a:rPr>
              <a:t>r</a:t>
            </a:r>
            <a:r>
              <a:rPr lang="en-US" i="1" spc="-5" dirty="0">
                <a:solidFill>
                  <a:schemeClr val="tx1"/>
                </a:solidFill>
                <a:latin typeface="Times New Roman"/>
                <a:ea typeface="Times New Roman"/>
              </a:rPr>
              <a:t>e</a:t>
            </a:r>
            <a:r>
              <a:rPr lang="en-US" i="1" dirty="0">
                <a:solidFill>
                  <a:schemeClr val="tx1"/>
                </a:solidFill>
                <a:latin typeface="Times New Roman"/>
                <a:ea typeface="Times New Roman"/>
              </a:rPr>
              <a:t>ate</a:t>
            </a:r>
            <a:r>
              <a:rPr lang="en-US" i="1" spc="25" dirty="0">
                <a:solidFill>
                  <a:schemeClr val="tx1"/>
                </a:solidFill>
                <a:latin typeface="Times New Roman"/>
                <a:ea typeface="Times New Roman"/>
              </a:rPr>
              <a:t> </a:t>
            </a:r>
            <a:r>
              <a:rPr lang="en-US" dirty="0">
                <a:solidFill>
                  <a:schemeClr val="tx1"/>
                </a:solidFill>
                <a:latin typeface="Times New Roman"/>
                <a:ea typeface="Times New Roman"/>
              </a:rPr>
              <a:t>(</a:t>
            </a:r>
            <a:r>
              <a:rPr lang="en-US" dirty="0" err="1">
                <a:solidFill>
                  <a:schemeClr val="tx1"/>
                </a:solidFill>
                <a:latin typeface="Times New Roman"/>
                <a:ea typeface="Times New Roman"/>
              </a:rPr>
              <a:t>m</a:t>
            </a:r>
            <a:r>
              <a:rPr lang="en-US" spc="-5" dirty="0" err="1">
                <a:solidFill>
                  <a:schemeClr val="tx1"/>
                </a:solidFill>
                <a:latin typeface="Times New Roman"/>
                <a:ea typeface="Times New Roman"/>
              </a:rPr>
              <a:t>e</a:t>
            </a:r>
            <a:r>
              <a:rPr lang="en-US" spc="10" dirty="0" err="1">
                <a:solidFill>
                  <a:schemeClr val="tx1"/>
                </a:solidFill>
                <a:latin typeface="Times New Roman"/>
                <a:ea typeface="Times New Roman"/>
              </a:rPr>
              <a:t>n</a:t>
            </a:r>
            <a:r>
              <a:rPr lang="en-US" spc="-5" dirty="0" err="1">
                <a:solidFill>
                  <a:schemeClr val="tx1"/>
                </a:solidFill>
                <a:latin typeface="Times New Roman"/>
                <a:ea typeface="Times New Roman"/>
              </a:rPr>
              <a:t>c</a:t>
            </a:r>
            <a:r>
              <a:rPr lang="en-US" dirty="0" err="1">
                <a:solidFill>
                  <a:schemeClr val="tx1"/>
                </a:solidFill>
                <a:latin typeface="Times New Roman"/>
                <a:ea typeface="Times New Roman"/>
              </a:rPr>
              <a:t>ip</a:t>
            </a:r>
            <a:r>
              <a:rPr lang="en-US" spc="5" dirty="0" err="1">
                <a:solidFill>
                  <a:schemeClr val="tx1"/>
                </a:solidFill>
                <a:latin typeface="Times New Roman"/>
                <a:ea typeface="Times New Roman"/>
              </a:rPr>
              <a:t>t</a:t>
            </a:r>
            <a:r>
              <a:rPr lang="en-US" spc="-5" dirty="0" err="1">
                <a:solidFill>
                  <a:schemeClr val="tx1"/>
                </a:solidFill>
                <a:latin typeface="Times New Roman"/>
                <a:ea typeface="Times New Roman"/>
              </a:rPr>
              <a:t>a</a:t>
            </a:r>
            <a:r>
              <a:rPr lang="en-US" dirty="0" err="1">
                <a:solidFill>
                  <a:schemeClr val="tx1"/>
                </a:solidFill>
                <a:latin typeface="Times New Roman"/>
                <a:ea typeface="Times New Roman"/>
              </a:rPr>
              <a:t>k</a:t>
            </a:r>
            <a:r>
              <a:rPr lang="en-US" spc="-5" dirty="0" err="1">
                <a:solidFill>
                  <a:schemeClr val="tx1"/>
                </a:solidFill>
                <a:latin typeface="Times New Roman"/>
                <a:ea typeface="Times New Roman"/>
              </a:rPr>
              <a:t>a</a:t>
            </a:r>
            <a:r>
              <a:rPr lang="en-US" dirty="0" err="1">
                <a:solidFill>
                  <a:schemeClr val="tx1"/>
                </a:solidFill>
                <a:latin typeface="Times New Roman"/>
                <a:ea typeface="Times New Roman"/>
              </a:rPr>
              <a:t>n</a:t>
            </a:r>
            <a:r>
              <a:rPr lang="en-US" dirty="0">
                <a:solidFill>
                  <a:schemeClr val="tx1"/>
                </a:solidFill>
                <a:latin typeface="Times New Roman"/>
                <a:ea typeface="Times New Roman"/>
              </a:rPr>
              <a:t>) </a:t>
            </a:r>
            <a:r>
              <a:rPr lang="en-US" dirty="0" err="1">
                <a:solidFill>
                  <a:schemeClr val="tx1"/>
                </a:solidFill>
                <a:latin typeface="Times New Roman"/>
                <a:ea typeface="Times New Roman"/>
              </a:rPr>
              <a:t>d</a:t>
            </a:r>
            <a:r>
              <a:rPr lang="en-US" spc="-5" dirty="0" err="1">
                <a:solidFill>
                  <a:schemeClr val="tx1"/>
                </a:solidFill>
                <a:latin typeface="Times New Roman"/>
                <a:ea typeface="Times New Roman"/>
              </a:rPr>
              <a:t>a</a:t>
            </a:r>
            <a:r>
              <a:rPr lang="en-US" dirty="0" err="1">
                <a:solidFill>
                  <a:schemeClr val="tx1"/>
                </a:solidFill>
                <a:latin typeface="Times New Roman"/>
                <a:ea typeface="Times New Roman"/>
              </a:rPr>
              <a:t>n</a:t>
            </a:r>
            <a:r>
              <a:rPr lang="en-US" spc="25" dirty="0">
                <a:solidFill>
                  <a:schemeClr val="tx1"/>
                </a:solidFill>
                <a:latin typeface="Times New Roman"/>
                <a:ea typeface="Times New Roman"/>
              </a:rPr>
              <a:t> </a:t>
            </a:r>
            <a:r>
              <a:rPr lang="en-US" i="1" dirty="0">
                <a:solidFill>
                  <a:schemeClr val="tx1"/>
                </a:solidFill>
                <a:latin typeface="Times New Roman"/>
                <a:ea typeface="Times New Roman"/>
              </a:rPr>
              <a:t>to</a:t>
            </a:r>
            <a:r>
              <a:rPr lang="en-US" i="1" spc="10" dirty="0">
                <a:solidFill>
                  <a:schemeClr val="tx1"/>
                </a:solidFill>
                <a:latin typeface="Times New Roman"/>
                <a:ea typeface="Times New Roman"/>
              </a:rPr>
              <a:t> </a:t>
            </a:r>
            <a:r>
              <a:rPr lang="en-US" i="1" spc="-5" dirty="0">
                <a:solidFill>
                  <a:schemeClr val="tx1"/>
                </a:solidFill>
                <a:latin typeface="Times New Roman"/>
                <a:ea typeface="Times New Roman"/>
              </a:rPr>
              <a:t>c</a:t>
            </a:r>
            <a:r>
              <a:rPr lang="en-US" i="1" dirty="0">
                <a:solidFill>
                  <a:schemeClr val="tx1"/>
                </a:solidFill>
                <a:latin typeface="Times New Roman"/>
                <a:ea typeface="Times New Roman"/>
              </a:rPr>
              <a:t>han</a:t>
            </a:r>
            <a:r>
              <a:rPr lang="en-US" i="1" spc="10" dirty="0">
                <a:solidFill>
                  <a:schemeClr val="tx1"/>
                </a:solidFill>
                <a:latin typeface="Times New Roman"/>
                <a:ea typeface="Times New Roman"/>
              </a:rPr>
              <a:t>g</a:t>
            </a:r>
            <a:r>
              <a:rPr lang="en-US" i="1" dirty="0">
                <a:solidFill>
                  <a:schemeClr val="tx1"/>
                </a:solidFill>
                <a:latin typeface="Times New Roman"/>
                <a:ea typeface="Times New Roman"/>
              </a:rPr>
              <a:t>e</a:t>
            </a:r>
            <a:r>
              <a:rPr lang="en-US" i="1" spc="15" dirty="0">
                <a:solidFill>
                  <a:schemeClr val="tx1"/>
                </a:solidFill>
                <a:latin typeface="Times New Roman"/>
                <a:ea typeface="Times New Roman"/>
              </a:rPr>
              <a:t> </a:t>
            </a:r>
            <a:r>
              <a:rPr lang="en-US" dirty="0" smtClean="0">
                <a:solidFill>
                  <a:schemeClr val="tx1"/>
                </a:solidFill>
                <a:latin typeface="Times New Roman"/>
                <a:ea typeface="Times New Roman"/>
              </a:rPr>
              <a:t>(</a:t>
            </a:r>
            <a:r>
              <a:rPr lang="en-US" dirty="0" err="1" smtClean="0">
                <a:solidFill>
                  <a:schemeClr val="tx1"/>
                </a:solidFill>
                <a:latin typeface="Times New Roman"/>
                <a:ea typeface="Times New Roman"/>
              </a:rPr>
              <a:t>p</a:t>
            </a:r>
            <a:r>
              <a:rPr lang="en-US" spc="-5" dirty="0" err="1" smtClean="0">
                <a:solidFill>
                  <a:schemeClr val="tx1"/>
                </a:solidFill>
                <a:latin typeface="Times New Roman"/>
                <a:ea typeface="Times New Roman"/>
              </a:rPr>
              <a:t>e</a:t>
            </a:r>
            <a:r>
              <a:rPr lang="en-US" dirty="0" err="1" smtClean="0">
                <a:solidFill>
                  <a:schemeClr val="tx1"/>
                </a:solidFill>
                <a:latin typeface="Times New Roman"/>
                <a:ea typeface="Times New Roman"/>
              </a:rPr>
              <a:t>rub</a:t>
            </a:r>
            <a:r>
              <a:rPr lang="en-US" spc="-10" dirty="0" err="1" smtClean="0">
                <a:solidFill>
                  <a:schemeClr val="tx1"/>
                </a:solidFill>
                <a:latin typeface="Times New Roman"/>
                <a:ea typeface="Times New Roman"/>
              </a:rPr>
              <a:t>a</a:t>
            </a:r>
            <a:r>
              <a:rPr lang="en-US" dirty="0" err="1" smtClean="0">
                <a:solidFill>
                  <a:schemeClr val="tx1"/>
                </a:solidFill>
                <a:latin typeface="Times New Roman"/>
                <a:ea typeface="Times New Roman"/>
              </a:rPr>
              <a:t>h</a:t>
            </a:r>
            <a:r>
              <a:rPr lang="en-US" spc="-5" dirty="0" err="1" smtClean="0">
                <a:solidFill>
                  <a:schemeClr val="tx1"/>
                </a:solidFill>
                <a:latin typeface="Times New Roman"/>
                <a:ea typeface="Times New Roman"/>
              </a:rPr>
              <a:t>a</a:t>
            </a:r>
            <a:r>
              <a:rPr lang="en-US" spc="10" dirty="0" err="1" smtClean="0">
                <a:solidFill>
                  <a:schemeClr val="tx1"/>
                </a:solidFill>
                <a:latin typeface="Times New Roman"/>
                <a:ea typeface="Times New Roman"/>
              </a:rPr>
              <a:t>n</a:t>
            </a:r>
            <a:r>
              <a:rPr lang="id-ID" dirty="0" smtClean="0">
                <a:solidFill>
                  <a:schemeClr val="tx1"/>
                </a:solidFill>
                <a:latin typeface="Helvetica"/>
                <a:ea typeface="Times New Roman"/>
              </a:rPr>
              <a:t>.</a:t>
            </a:r>
            <a:endParaRPr lang="id-ID" dirty="0">
              <a:solidFill>
                <a:schemeClr val="tx1"/>
              </a:solidFill>
            </a:endParaRPr>
          </a:p>
        </p:txBody>
      </p:sp>
      <p:sp>
        <p:nvSpPr>
          <p:cNvPr id="20" name="TextBox 19"/>
          <p:cNvSpPr txBox="1"/>
          <p:nvPr/>
        </p:nvSpPr>
        <p:spPr>
          <a:xfrm>
            <a:off x="3133721" y="2679918"/>
            <a:ext cx="2677307" cy="181588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id-ID" sz="1600" dirty="0"/>
              <a:t>Advokasi berasal dari kata Advocacy yang berasal dari Bahasa latin Advocare yang memiliki arti "Memberikan argumentasi" atau </a:t>
            </a:r>
            <a:r>
              <a:rPr lang="id-ID" sz="1600" dirty="0" smtClean="0"/>
              <a:t>"membantu menyelesaikan permasalahan</a:t>
            </a:r>
            <a:endParaRPr lang="id-ID" sz="1600" dirty="0"/>
          </a:p>
        </p:txBody>
      </p:sp>
      <p:cxnSp>
        <p:nvCxnSpPr>
          <p:cNvPr id="4" name="Straight Arrow Connector 3"/>
          <p:cNvCxnSpPr/>
          <p:nvPr/>
        </p:nvCxnSpPr>
        <p:spPr>
          <a:xfrm flipH="1">
            <a:off x="1600200" y="791290"/>
            <a:ext cx="2666999"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81000" y="329625"/>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Sempit</a:t>
            </a:r>
            <a:endParaRPr lang="id-ID" dirty="0"/>
          </a:p>
        </p:txBody>
      </p:sp>
      <p:sp>
        <p:nvSpPr>
          <p:cNvPr id="21" name="Rectangle 20"/>
          <p:cNvSpPr/>
          <p:nvPr/>
        </p:nvSpPr>
        <p:spPr>
          <a:xfrm>
            <a:off x="7203283" y="329625"/>
            <a:ext cx="15240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Luas</a:t>
            </a:r>
            <a:endParaRPr lang="id-ID" dirty="0"/>
          </a:p>
        </p:txBody>
      </p:sp>
      <p:cxnSp>
        <p:nvCxnSpPr>
          <p:cNvPr id="8" name="Straight Arrow Connector 7"/>
          <p:cNvCxnSpPr>
            <a:stCxn id="6" idx="3"/>
            <a:endCxn id="21" idx="1"/>
          </p:cNvCxnSpPr>
          <p:nvPr/>
        </p:nvCxnSpPr>
        <p:spPr>
          <a:xfrm>
            <a:off x="6687094" y="560458"/>
            <a:ext cx="51618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1923506" y="560457"/>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2" idx="2"/>
          </p:cNvCxnSpPr>
          <p:nvPr/>
        </p:nvCxnSpPr>
        <p:spPr>
          <a:xfrm>
            <a:off x="1143000" y="791290"/>
            <a:ext cx="0"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21" idx="2"/>
          </p:cNvCxnSpPr>
          <p:nvPr/>
        </p:nvCxnSpPr>
        <p:spPr>
          <a:xfrm>
            <a:off x="7965283" y="791290"/>
            <a:ext cx="0" cy="7327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047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1411" y="5486400"/>
            <a:ext cx="7963990" cy="92333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lvl="0" algn="just"/>
            <a:r>
              <a:rPr lang="en-US" dirty="0" err="1" smtClean="0">
                <a:solidFill>
                  <a:schemeClr val="tx1"/>
                </a:solidFill>
              </a:rPr>
              <a:t>Memasukkan</a:t>
            </a:r>
            <a:r>
              <a:rPr lang="en-US" dirty="0" smtClean="0">
                <a:solidFill>
                  <a:schemeClr val="tx1"/>
                </a:solidFill>
              </a:rPr>
              <a:t> </a:t>
            </a:r>
            <a:r>
              <a:rPr lang="en-US" dirty="0" err="1">
                <a:solidFill>
                  <a:schemeClr val="tx1"/>
                </a:solidFill>
              </a:rPr>
              <a:t>suatu</a:t>
            </a:r>
            <a:r>
              <a:rPr lang="en-US" dirty="0">
                <a:solidFill>
                  <a:schemeClr val="tx1"/>
                </a:solidFill>
              </a:rPr>
              <a:t> problem </a:t>
            </a:r>
            <a:r>
              <a:rPr lang="en-US" dirty="0" err="1">
                <a:solidFill>
                  <a:schemeClr val="tx1"/>
                </a:solidFill>
              </a:rPr>
              <a:t>ke</a:t>
            </a:r>
            <a:r>
              <a:rPr lang="en-US" dirty="0">
                <a:solidFill>
                  <a:schemeClr val="tx1"/>
                </a:solidFill>
              </a:rPr>
              <a:t> </a:t>
            </a:r>
            <a:r>
              <a:rPr lang="en-US" dirty="0" err="1">
                <a:solidFill>
                  <a:schemeClr val="tx1"/>
                </a:solidFill>
              </a:rPr>
              <a:t>dalam</a:t>
            </a:r>
            <a:r>
              <a:rPr lang="en-US" dirty="0">
                <a:solidFill>
                  <a:schemeClr val="tx1"/>
                </a:solidFill>
              </a:rPr>
              <a:t> agenda, </a:t>
            </a:r>
            <a:r>
              <a:rPr lang="en-US" dirty="0" err="1">
                <a:solidFill>
                  <a:schemeClr val="tx1"/>
                </a:solidFill>
              </a:rPr>
              <a:t>mencari</a:t>
            </a:r>
            <a:r>
              <a:rPr lang="en-US" dirty="0">
                <a:solidFill>
                  <a:schemeClr val="tx1"/>
                </a:solidFill>
              </a:rPr>
              <a:t> </a:t>
            </a:r>
            <a:r>
              <a:rPr lang="en-US" dirty="0" err="1">
                <a:solidFill>
                  <a:schemeClr val="tx1"/>
                </a:solidFill>
              </a:rPr>
              <a:t>solusi</a:t>
            </a:r>
            <a:r>
              <a:rPr lang="en-US" dirty="0">
                <a:solidFill>
                  <a:schemeClr val="tx1"/>
                </a:solidFill>
              </a:rPr>
              <a:t> </a:t>
            </a:r>
            <a:r>
              <a:rPr lang="en-US" dirty="0" err="1">
                <a:solidFill>
                  <a:schemeClr val="tx1"/>
                </a:solidFill>
              </a:rPr>
              <a:t>mengenai</a:t>
            </a:r>
            <a:r>
              <a:rPr lang="en-US" dirty="0">
                <a:solidFill>
                  <a:schemeClr val="tx1"/>
                </a:solidFill>
              </a:rPr>
              <a:t> problem </a:t>
            </a:r>
            <a:r>
              <a:rPr lang="en-US" dirty="0" err="1">
                <a:solidFill>
                  <a:schemeClr val="tx1"/>
                </a:solidFill>
              </a:rPr>
              <a:t>tersebut</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membangun</a:t>
            </a:r>
            <a:r>
              <a:rPr lang="en-US" dirty="0">
                <a:solidFill>
                  <a:schemeClr val="tx1"/>
                </a:solidFill>
              </a:rPr>
              <a:t> </a:t>
            </a:r>
            <a:r>
              <a:rPr lang="en-US" dirty="0" err="1">
                <a:solidFill>
                  <a:schemeClr val="tx1"/>
                </a:solidFill>
              </a:rPr>
              <a:t>dukungan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bertindak</a:t>
            </a:r>
            <a:r>
              <a:rPr lang="en-US" dirty="0">
                <a:solidFill>
                  <a:schemeClr val="tx1"/>
                </a:solidFill>
              </a:rPr>
              <a:t> </a:t>
            </a:r>
            <a:r>
              <a:rPr lang="en-US" dirty="0" err="1">
                <a:solidFill>
                  <a:schemeClr val="tx1"/>
                </a:solidFill>
              </a:rPr>
              <a:t>menangani</a:t>
            </a:r>
            <a:r>
              <a:rPr lang="en-US" dirty="0">
                <a:solidFill>
                  <a:schemeClr val="tx1"/>
                </a:solidFill>
              </a:rPr>
              <a:t> problem </a:t>
            </a:r>
            <a:r>
              <a:rPr lang="id-ID" dirty="0" smtClean="0">
                <a:solidFill>
                  <a:schemeClr val="tx1"/>
                </a:solidFill>
              </a:rPr>
              <a:t>dan mencari serta menemukan </a:t>
            </a:r>
            <a:r>
              <a:rPr lang="en-US" dirty="0" smtClean="0">
                <a:solidFill>
                  <a:schemeClr val="tx1"/>
                </a:solidFill>
              </a:rPr>
              <a:t> </a:t>
            </a:r>
            <a:r>
              <a:rPr lang="en-US" dirty="0" err="1" smtClean="0">
                <a:solidFill>
                  <a:schemeClr val="tx1"/>
                </a:solidFill>
              </a:rPr>
              <a:t>solusinya</a:t>
            </a:r>
            <a:endParaRPr lang="en-US" dirty="0">
              <a:solidFill>
                <a:schemeClr val="tx1"/>
              </a:solidFill>
            </a:endParaRPr>
          </a:p>
        </p:txBody>
      </p:sp>
      <p:sp>
        <p:nvSpPr>
          <p:cNvPr id="3" name="TextBox 2"/>
          <p:cNvSpPr txBox="1"/>
          <p:nvPr/>
        </p:nvSpPr>
        <p:spPr>
          <a:xfrm>
            <a:off x="2333042" y="74792"/>
            <a:ext cx="4382589"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ctr">
              <a:spcBef>
                <a:spcPct val="20000"/>
              </a:spcBef>
            </a:pPr>
            <a:r>
              <a:rPr lang="id-ID" sz="2400" b="1" dirty="0" smtClean="0">
                <a:solidFill>
                  <a:srgbClr val="000000"/>
                </a:solidFill>
                <a:latin typeface="Tahoma"/>
                <a:ea typeface="Times New Roman"/>
              </a:rPr>
              <a:t>STRATEGI ADVOKASI</a:t>
            </a:r>
            <a:endParaRPr lang="en-US" sz="2400" b="1" i="1" dirty="0" smtClean="0">
              <a:solidFill>
                <a:srgbClr val="000000"/>
              </a:solidFill>
              <a:latin typeface="Arial" pitchFamily="34" charset="0"/>
              <a:ea typeface="Times New Roman"/>
              <a:cs typeface="Arial" pitchFamily="34" charset="0"/>
            </a:endParaRPr>
          </a:p>
        </p:txBody>
      </p:sp>
      <p:sp>
        <p:nvSpPr>
          <p:cNvPr id="5" name="TextBox 4"/>
          <p:cNvSpPr txBox="1"/>
          <p:nvPr/>
        </p:nvSpPr>
        <p:spPr>
          <a:xfrm>
            <a:off x="152400" y="1906826"/>
            <a:ext cx="1981199"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just"/>
            <a:r>
              <a:rPr lang="id-ID" dirty="0">
                <a:solidFill>
                  <a:schemeClr val="tx1"/>
                </a:solidFill>
              </a:rPr>
              <a:t>B</a:t>
            </a:r>
            <a:r>
              <a:rPr lang="id-ID" dirty="0" smtClean="0">
                <a:solidFill>
                  <a:schemeClr val="tx1"/>
                </a:solidFill>
              </a:rPr>
              <a:t>erbicara : m</a:t>
            </a:r>
            <a:r>
              <a:rPr lang="en-US" dirty="0" err="1" smtClean="0">
                <a:solidFill>
                  <a:schemeClr val="tx1"/>
                </a:solidFill>
              </a:rPr>
              <a:t>enarik</a:t>
            </a:r>
            <a:r>
              <a:rPr lang="en-US" dirty="0" smtClean="0">
                <a:solidFill>
                  <a:schemeClr val="tx1"/>
                </a:solidFill>
              </a:rPr>
              <a:t> </a:t>
            </a:r>
            <a:r>
              <a:rPr lang="en-US" dirty="0" err="1">
                <a:solidFill>
                  <a:schemeClr val="tx1"/>
                </a:solidFill>
              </a:rPr>
              <a:t>perhatian</a:t>
            </a:r>
            <a:r>
              <a:rPr lang="en-US" dirty="0">
                <a:solidFill>
                  <a:schemeClr val="tx1"/>
                </a:solidFill>
              </a:rPr>
              <a:t> </a:t>
            </a:r>
            <a:r>
              <a:rPr lang="en-US" dirty="0" err="1" smtClean="0">
                <a:solidFill>
                  <a:schemeClr val="tx1"/>
                </a:solidFill>
              </a:rPr>
              <a:t>masyarakat</a:t>
            </a:r>
            <a:endParaRPr lang="en-US" dirty="0">
              <a:solidFill>
                <a:schemeClr val="tx1"/>
              </a:solidFill>
            </a:endParaRPr>
          </a:p>
        </p:txBody>
      </p:sp>
      <p:sp>
        <p:nvSpPr>
          <p:cNvPr id="6" name="TextBox 5"/>
          <p:cNvSpPr txBox="1"/>
          <p:nvPr/>
        </p:nvSpPr>
        <p:spPr>
          <a:xfrm>
            <a:off x="1922733" y="4182070"/>
            <a:ext cx="5203206" cy="923330"/>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dirty="0" smtClean="0">
                <a:solidFill>
                  <a:schemeClr val="tx1"/>
                </a:solidFill>
              </a:rPr>
              <a:t>Melakukan</a:t>
            </a:r>
            <a:r>
              <a:rPr lang="en-US" dirty="0" smtClean="0">
                <a:solidFill>
                  <a:schemeClr val="tx1"/>
                </a:solidFill>
              </a:rPr>
              <a:t> </a:t>
            </a:r>
            <a:r>
              <a:rPr lang="en-US" dirty="0" err="1">
                <a:solidFill>
                  <a:schemeClr val="tx1"/>
                </a:solidFill>
              </a:rPr>
              <a:t>tindakan</a:t>
            </a:r>
            <a:r>
              <a:rPr lang="en-US" dirty="0">
                <a:solidFill>
                  <a:schemeClr val="tx1"/>
                </a:solidFill>
              </a:rPr>
              <a:t> yang </a:t>
            </a:r>
            <a:r>
              <a:rPr lang="en-US" dirty="0" err="1">
                <a:solidFill>
                  <a:schemeClr val="tx1"/>
                </a:solidFill>
              </a:rPr>
              <a:t>ditujukan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mengubah</a:t>
            </a:r>
            <a:r>
              <a:rPr lang="en-US" dirty="0">
                <a:solidFill>
                  <a:schemeClr val="tx1"/>
                </a:solidFill>
              </a:rPr>
              <a:t> </a:t>
            </a:r>
            <a:r>
              <a:rPr lang="en-US" dirty="0" err="1">
                <a:solidFill>
                  <a:schemeClr val="tx1"/>
                </a:solidFill>
              </a:rPr>
              <a:t>kebijakan</a:t>
            </a:r>
            <a:r>
              <a:rPr lang="en-US" dirty="0">
                <a:solidFill>
                  <a:schemeClr val="tx1"/>
                </a:solidFill>
              </a:rPr>
              <a:t>, </a:t>
            </a:r>
            <a:r>
              <a:rPr lang="en-US" dirty="0" err="1">
                <a:solidFill>
                  <a:schemeClr val="tx1"/>
                </a:solidFill>
              </a:rPr>
              <a:t>kedudukan</a:t>
            </a:r>
            <a:r>
              <a:rPr lang="en-US" dirty="0">
                <a:solidFill>
                  <a:schemeClr val="tx1"/>
                </a:solidFill>
              </a:rPr>
              <a:t> </a:t>
            </a:r>
            <a:r>
              <a:rPr lang="en-US" dirty="0" err="1">
                <a:solidFill>
                  <a:schemeClr val="tx1"/>
                </a:solidFill>
              </a:rPr>
              <a:t>atau</a:t>
            </a:r>
            <a:r>
              <a:rPr lang="en-US" dirty="0">
                <a:solidFill>
                  <a:schemeClr val="tx1"/>
                </a:solidFill>
              </a:rPr>
              <a:t> program </a:t>
            </a:r>
            <a:r>
              <a:rPr lang="en-US" dirty="0" err="1">
                <a:solidFill>
                  <a:schemeClr val="tx1"/>
                </a:solidFill>
              </a:rPr>
              <a:t>dari</a:t>
            </a:r>
            <a:r>
              <a:rPr lang="en-US" dirty="0">
                <a:solidFill>
                  <a:schemeClr val="tx1"/>
                </a:solidFill>
              </a:rPr>
              <a:t> </a:t>
            </a:r>
            <a:r>
              <a:rPr lang="en-US" dirty="0" err="1">
                <a:solidFill>
                  <a:schemeClr val="tx1"/>
                </a:solidFill>
              </a:rPr>
              <a:t>segala</a:t>
            </a:r>
            <a:r>
              <a:rPr lang="en-US" dirty="0">
                <a:solidFill>
                  <a:schemeClr val="tx1"/>
                </a:solidFill>
              </a:rPr>
              <a:t> </a:t>
            </a:r>
            <a:r>
              <a:rPr lang="en-US" dirty="0" err="1">
                <a:solidFill>
                  <a:schemeClr val="tx1"/>
                </a:solidFill>
              </a:rPr>
              <a:t>tipe</a:t>
            </a:r>
            <a:r>
              <a:rPr lang="en-US" dirty="0">
                <a:solidFill>
                  <a:schemeClr val="tx1"/>
                </a:solidFill>
              </a:rPr>
              <a:t> </a:t>
            </a:r>
            <a:r>
              <a:rPr lang="en-US" dirty="0" err="1">
                <a:solidFill>
                  <a:schemeClr val="tx1"/>
                </a:solidFill>
              </a:rPr>
              <a:t>institusi</a:t>
            </a:r>
            <a:endParaRPr lang="id-ID" dirty="0"/>
          </a:p>
        </p:txBody>
      </p:sp>
      <p:sp>
        <p:nvSpPr>
          <p:cNvPr id="7" name="TextBox 6"/>
          <p:cNvSpPr txBox="1"/>
          <p:nvPr/>
        </p:nvSpPr>
        <p:spPr>
          <a:xfrm>
            <a:off x="2338233" y="1894308"/>
            <a:ext cx="1852767" cy="646331"/>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lvl="0" algn="just"/>
            <a:r>
              <a:rPr lang="en-US" dirty="0" smtClean="0">
                <a:solidFill>
                  <a:schemeClr val="tx1"/>
                </a:solidFill>
              </a:rPr>
              <a:t>M</a:t>
            </a:r>
            <a:r>
              <a:rPr lang="id-ID" dirty="0" smtClean="0">
                <a:solidFill>
                  <a:schemeClr val="tx1"/>
                </a:solidFill>
              </a:rPr>
              <a:t>engumpulkan beberapa orang</a:t>
            </a:r>
            <a:endParaRPr lang="id-ID" dirty="0">
              <a:solidFill>
                <a:schemeClr val="tx1"/>
              </a:solidFill>
            </a:endParaRPr>
          </a:p>
        </p:txBody>
      </p:sp>
      <p:sp>
        <p:nvSpPr>
          <p:cNvPr id="9" name="TextBox 8"/>
          <p:cNvSpPr txBox="1"/>
          <p:nvPr/>
        </p:nvSpPr>
        <p:spPr>
          <a:xfrm>
            <a:off x="274819" y="1179864"/>
            <a:ext cx="173635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ctr">
              <a:spcBef>
                <a:spcPct val="20000"/>
              </a:spcBef>
            </a:pPr>
            <a:r>
              <a:rPr lang="en-GB" dirty="0" smtClean="0">
                <a:solidFill>
                  <a:srgbClr val="000000"/>
                </a:solidFill>
                <a:latin typeface="Tahoma"/>
                <a:ea typeface="Times New Roman"/>
              </a:rPr>
              <a:t>D</a:t>
            </a:r>
            <a:r>
              <a:rPr lang="id-ID" dirty="0" smtClean="0">
                <a:solidFill>
                  <a:srgbClr val="000000"/>
                </a:solidFill>
                <a:latin typeface="Tahoma"/>
                <a:ea typeface="Times New Roman"/>
              </a:rPr>
              <a:t>ISKUSI</a:t>
            </a:r>
            <a:endParaRPr lang="en-US" i="1" dirty="0" smtClean="0">
              <a:solidFill>
                <a:srgbClr val="000000"/>
              </a:solidFill>
              <a:latin typeface="Arial" pitchFamily="34" charset="0"/>
              <a:ea typeface="Times New Roman"/>
              <a:cs typeface="Arial" pitchFamily="34" charset="0"/>
            </a:endParaRPr>
          </a:p>
        </p:txBody>
      </p:sp>
      <p:sp>
        <p:nvSpPr>
          <p:cNvPr id="10" name="TextBox 9"/>
          <p:cNvSpPr txBox="1"/>
          <p:nvPr/>
        </p:nvSpPr>
        <p:spPr>
          <a:xfrm>
            <a:off x="2280771" y="1187918"/>
            <a:ext cx="2130397"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lvl="0" algn="ctr">
              <a:spcBef>
                <a:spcPct val="20000"/>
              </a:spcBef>
            </a:pPr>
            <a:r>
              <a:rPr lang="en-GB" dirty="0" smtClean="0">
                <a:solidFill>
                  <a:srgbClr val="000000"/>
                </a:solidFill>
                <a:latin typeface="Tahoma"/>
                <a:ea typeface="Times New Roman"/>
              </a:rPr>
              <a:t>M</a:t>
            </a:r>
            <a:r>
              <a:rPr lang="id-ID" dirty="0" smtClean="0">
                <a:solidFill>
                  <a:srgbClr val="000000"/>
                </a:solidFill>
                <a:latin typeface="Tahoma"/>
                <a:ea typeface="Times New Roman"/>
              </a:rPr>
              <a:t>ENGORGANISASI</a:t>
            </a:r>
            <a:endParaRPr lang="en-US" i="1" dirty="0" smtClean="0">
              <a:solidFill>
                <a:srgbClr val="000000"/>
              </a:solidFill>
              <a:latin typeface="Arial" pitchFamily="34" charset="0"/>
              <a:ea typeface="Times New Roman"/>
              <a:cs typeface="Arial" pitchFamily="34" charset="0"/>
            </a:endParaRPr>
          </a:p>
        </p:txBody>
      </p:sp>
      <p:sp>
        <p:nvSpPr>
          <p:cNvPr id="11" name="TextBox 10"/>
          <p:cNvSpPr txBox="1"/>
          <p:nvPr/>
        </p:nvSpPr>
        <p:spPr>
          <a:xfrm>
            <a:off x="3641466" y="3124200"/>
            <a:ext cx="1620739" cy="46166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en-GB" sz="2400" dirty="0" smtClean="0">
                <a:solidFill>
                  <a:srgbClr val="000000"/>
                </a:solidFill>
                <a:latin typeface="Tahoma"/>
                <a:ea typeface="Times New Roman"/>
              </a:rPr>
              <a:t>A</a:t>
            </a:r>
            <a:r>
              <a:rPr lang="id-ID" sz="2400" dirty="0" smtClean="0">
                <a:solidFill>
                  <a:srgbClr val="000000"/>
                </a:solidFill>
                <a:latin typeface="Tahoma"/>
                <a:ea typeface="Times New Roman"/>
              </a:rPr>
              <a:t>KSI</a:t>
            </a:r>
            <a:endParaRPr lang="en-US" sz="2400" i="1" dirty="0" smtClean="0">
              <a:solidFill>
                <a:srgbClr val="000000"/>
              </a:solidFill>
              <a:latin typeface="Arial" pitchFamily="34" charset="0"/>
              <a:ea typeface="Times New Roman"/>
              <a:cs typeface="Arial" pitchFamily="34" charset="0"/>
            </a:endParaRPr>
          </a:p>
        </p:txBody>
      </p:sp>
      <p:sp>
        <p:nvSpPr>
          <p:cNvPr id="12" name="TextBox 11"/>
          <p:cNvSpPr txBox="1"/>
          <p:nvPr/>
        </p:nvSpPr>
        <p:spPr>
          <a:xfrm>
            <a:off x="4685674" y="1187918"/>
            <a:ext cx="2130397" cy="36933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lvl="0" algn="ctr">
              <a:spcBef>
                <a:spcPct val="20000"/>
              </a:spcBef>
            </a:pPr>
            <a:r>
              <a:rPr lang="en-GB" dirty="0" smtClean="0">
                <a:solidFill>
                  <a:srgbClr val="000000"/>
                </a:solidFill>
                <a:latin typeface="Tahoma"/>
                <a:ea typeface="Times New Roman"/>
              </a:rPr>
              <a:t>K</a:t>
            </a:r>
            <a:r>
              <a:rPr lang="id-ID" dirty="0" smtClean="0">
                <a:solidFill>
                  <a:srgbClr val="000000"/>
                </a:solidFill>
                <a:latin typeface="Tahoma"/>
                <a:ea typeface="Times New Roman"/>
              </a:rPr>
              <a:t>OORDINASI</a:t>
            </a:r>
            <a:endParaRPr lang="en-US" i="1" dirty="0" smtClean="0">
              <a:solidFill>
                <a:srgbClr val="000000"/>
              </a:solidFill>
              <a:latin typeface="Arial" pitchFamily="34" charset="0"/>
              <a:ea typeface="Times New Roman"/>
              <a:cs typeface="Arial" pitchFamily="34" charset="0"/>
            </a:endParaRPr>
          </a:p>
        </p:txBody>
      </p:sp>
      <p:sp>
        <p:nvSpPr>
          <p:cNvPr id="13" name="TextBox 12"/>
          <p:cNvSpPr txBox="1"/>
          <p:nvPr/>
        </p:nvSpPr>
        <p:spPr>
          <a:xfrm>
            <a:off x="4510789" y="1894308"/>
            <a:ext cx="2204842" cy="58477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id-ID" sz="1600" dirty="0" smtClean="0">
                <a:solidFill>
                  <a:schemeClr val="tx1"/>
                </a:solidFill>
              </a:rPr>
              <a:t>Koordinasi </a:t>
            </a:r>
            <a:r>
              <a:rPr lang="en-US" sz="1600" dirty="0" err="1" smtClean="0">
                <a:solidFill>
                  <a:schemeClr val="tx1"/>
                </a:solidFill>
              </a:rPr>
              <a:t>dengan</a:t>
            </a:r>
            <a:r>
              <a:rPr lang="en-US" sz="1600" dirty="0" smtClean="0">
                <a:solidFill>
                  <a:schemeClr val="tx1"/>
                </a:solidFill>
              </a:rPr>
              <a:t> </a:t>
            </a:r>
            <a:r>
              <a:rPr lang="en-US" sz="1600" dirty="0">
                <a:solidFill>
                  <a:schemeClr val="tx1"/>
                </a:solidFill>
              </a:rPr>
              <a:t>orang </a:t>
            </a:r>
            <a:r>
              <a:rPr lang="en-US" sz="1600" dirty="0" err="1" smtClean="0">
                <a:solidFill>
                  <a:schemeClr val="tx1"/>
                </a:solidFill>
              </a:rPr>
              <a:t>atau</a:t>
            </a:r>
            <a:r>
              <a:rPr lang="id-ID" sz="1600" dirty="0" smtClean="0">
                <a:solidFill>
                  <a:schemeClr val="tx1"/>
                </a:solidFill>
              </a:rPr>
              <a:t> </a:t>
            </a:r>
            <a:r>
              <a:rPr lang="en-US" sz="1600" dirty="0" err="1" smtClean="0">
                <a:solidFill>
                  <a:schemeClr val="tx1"/>
                </a:solidFill>
              </a:rPr>
              <a:t>organisasi</a:t>
            </a:r>
            <a:endParaRPr lang="id-ID" sz="1600" dirty="0"/>
          </a:p>
        </p:txBody>
      </p:sp>
      <p:sp>
        <p:nvSpPr>
          <p:cNvPr id="14" name="TextBox 13"/>
          <p:cNvSpPr txBox="1"/>
          <p:nvPr/>
        </p:nvSpPr>
        <p:spPr>
          <a:xfrm>
            <a:off x="7053439" y="1894308"/>
            <a:ext cx="1861962"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en-US" sz="1600" dirty="0" err="1">
                <a:solidFill>
                  <a:schemeClr val="tx1"/>
                </a:solidFill>
              </a:rPr>
              <a:t>Bekerja</a:t>
            </a:r>
            <a:r>
              <a:rPr lang="en-US" sz="1600" dirty="0">
                <a:solidFill>
                  <a:schemeClr val="tx1"/>
                </a:solidFill>
              </a:rPr>
              <a:t> </a:t>
            </a:r>
            <a:r>
              <a:rPr lang="en-US" sz="1600" dirty="0" err="1">
                <a:solidFill>
                  <a:schemeClr val="tx1"/>
                </a:solidFill>
              </a:rPr>
              <a:t>sama</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smtClean="0">
                <a:solidFill>
                  <a:schemeClr val="tx1"/>
                </a:solidFill>
              </a:rPr>
              <a:t>organisasi</a:t>
            </a:r>
            <a:r>
              <a:rPr lang="id-ID" sz="1600" dirty="0" smtClean="0">
                <a:solidFill>
                  <a:schemeClr val="tx1"/>
                </a:solidFill>
              </a:rPr>
              <a:t> atau faksi lain</a:t>
            </a:r>
            <a:endParaRPr lang="id-ID" sz="1600" dirty="0"/>
          </a:p>
        </p:txBody>
      </p:sp>
      <p:sp>
        <p:nvSpPr>
          <p:cNvPr id="15" name="TextBox 14"/>
          <p:cNvSpPr txBox="1"/>
          <p:nvPr/>
        </p:nvSpPr>
        <p:spPr>
          <a:xfrm>
            <a:off x="7053439" y="1209102"/>
            <a:ext cx="213039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lvl="0" algn="ctr">
              <a:spcBef>
                <a:spcPct val="20000"/>
              </a:spcBef>
            </a:pPr>
            <a:r>
              <a:rPr lang="en-GB" dirty="0" smtClean="0">
                <a:solidFill>
                  <a:srgbClr val="000000"/>
                </a:solidFill>
                <a:latin typeface="Tahoma"/>
                <a:ea typeface="Times New Roman"/>
              </a:rPr>
              <a:t>A</a:t>
            </a:r>
            <a:r>
              <a:rPr lang="id-ID" dirty="0" smtClean="0">
                <a:solidFill>
                  <a:srgbClr val="000000"/>
                </a:solidFill>
                <a:latin typeface="Tahoma"/>
                <a:ea typeface="Times New Roman"/>
              </a:rPr>
              <a:t>FILIASI</a:t>
            </a:r>
            <a:endParaRPr lang="en-US" i="1" dirty="0" smtClean="0">
              <a:solidFill>
                <a:srgbClr val="000000"/>
              </a:solidFill>
              <a:latin typeface="Arial" pitchFamily="34" charset="0"/>
              <a:ea typeface="Times New Roman"/>
              <a:cs typeface="Arial" pitchFamily="34" charset="0"/>
            </a:endParaRPr>
          </a:p>
        </p:txBody>
      </p:sp>
      <p:cxnSp>
        <p:nvCxnSpPr>
          <p:cNvPr id="17" name="Straight Arrow Connector 16"/>
          <p:cNvCxnSpPr>
            <a:stCxn id="3" idx="2"/>
          </p:cNvCxnSpPr>
          <p:nvPr/>
        </p:nvCxnSpPr>
        <p:spPr>
          <a:xfrm flipH="1">
            <a:off x="1142999" y="536457"/>
            <a:ext cx="3381338" cy="5303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3" idx="2"/>
            <a:endCxn id="10" idx="0"/>
          </p:cNvCxnSpPr>
          <p:nvPr/>
        </p:nvCxnSpPr>
        <p:spPr>
          <a:xfrm flipH="1">
            <a:off x="3345970" y="536457"/>
            <a:ext cx="1178367" cy="651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3" idx="2"/>
          </p:cNvCxnSpPr>
          <p:nvPr/>
        </p:nvCxnSpPr>
        <p:spPr>
          <a:xfrm>
            <a:off x="4524337" y="536457"/>
            <a:ext cx="1343063" cy="643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4685674" y="536457"/>
            <a:ext cx="3298746" cy="6434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9" idx="2"/>
            <a:endCxn id="5" idx="0"/>
          </p:cNvCxnSpPr>
          <p:nvPr/>
        </p:nvCxnSpPr>
        <p:spPr>
          <a:xfrm>
            <a:off x="1142999" y="1549196"/>
            <a:ext cx="1" cy="3576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0" idx="2"/>
          </p:cNvCxnSpPr>
          <p:nvPr/>
        </p:nvCxnSpPr>
        <p:spPr>
          <a:xfrm>
            <a:off x="3345970" y="1557250"/>
            <a:ext cx="0" cy="3370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2" idx="2"/>
          </p:cNvCxnSpPr>
          <p:nvPr/>
        </p:nvCxnSpPr>
        <p:spPr>
          <a:xfrm flipH="1">
            <a:off x="5750872" y="1557250"/>
            <a:ext cx="1" cy="3370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5" idx="2"/>
          </p:cNvCxnSpPr>
          <p:nvPr/>
        </p:nvCxnSpPr>
        <p:spPr>
          <a:xfrm flipH="1">
            <a:off x="8118637" y="1578434"/>
            <a:ext cx="1" cy="3158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5" idx="2"/>
            <a:endCxn id="11" idx="1"/>
          </p:cNvCxnSpPr>
          <p:nvPr/>
        </p:nvCxnSpPr>
        <p:spPr>
          <a:xfrm>
            <a:off x="1143000" y="2830156"/>
            <a:ext cx="2498466" cy="5248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4" idx="2"/>
            <a:endCxn id="11" idx="3"/>
          </p:cNvCxnSpPr>
          <p:nvPr/>
        </p:nvCxnSpPr>
        <p:spPr>
          <a:xfrm flipH="1">
            <a:off x="5262205" y="2725305"/>
            <a:ext cx="2722215" cy="6297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7" idx="2"/>
            <a:endCxn id="11" idx="0"/>
          </p:cNvCxnSpPr>
          <p:nvPr/>
        </p:nvCxnSpPr>
        <p:spPr>
          <a:xfrm>
            <a:off x="3264617" y="2540639"/>
            <a:ext cx="1187219" cy="5835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3" idx="2"/>
            <a:endCxn id="11" idx="0"/>
          </p:cNvCxnSpPr>
          <p:nvPr/>
        </p:nvCxnSpPr>
        <p:spPr>
          <a:xfrm flipH="1">
            <a:off x="4451836" y="2479083"/>
            <a:ext cx="1161374" cy="6451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11" idx="2"/>
          </p:cNvCxnSpPr>
          <p:nvPr/>
        </p:nvCxnSpPr>
        <p:spPr>
          <a:xfrm>
            <a:off x="4451836" y="3585865"/>
            <a:ext cx="0" cy="5962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6" idx="2"/>
          </p:cNvCxnSpPr>
          <p:nvPr/>
        </p:nvCxnSpPr>
        <p:spPr>
          <a:xfrm>
            <a:off x="4524336" y="5105400"/>
            <a:ext cx="1"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20902" y="3759919"/>
            <a:ext cx="1061018"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lvl="0" algn="just"/>
            <a:r>
              <a:rPr lang="id-ID" dirty="0" smtClean="0">
                <a:solidFill>
                  <a:schemeClr val="tx1"/>
                </a:solidFill>
              </a:rPr>
              <a:t>Sarana </a:t>
            </a:r>
            <a:endParaRPr lang="en-US" dirty="0">
              <a:solidFill>
                <a:schemeClr val="tx1"/>
              </a:solidFill>
            </a:endParaRPr>
          </a:p>
        </p:txBody>
      </p:sp>
      <p:sp>
        <p:nvSpPr>
          <p:cNvPr id="30" name="TextBox 29"/>
          <p:cNvSpPr txBox="1"/>
          <p:nvPr/>
        </p:nvSpPr>
        <p:spPr>
          <a:xfrm>
            <a:off x="7282311" y="3699301"/>
            <a:ext cx="1404217" cy="36933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lvl="0" algn="just"/>
            <a:r>
              <a:rPr lang="id-ID" dirty="0" smtClean="0">
                <a:solidFill>
                  <a:schemeClr val="tx1"/>
                </a:solidFill>
              </a:rPr>
              <a:t>Parasarana</a:t>
            </a:r>
            <a:endParaRPr lang="en-US" dirty="0">
              <a:solidFill>
                <a:schemeClr val="tx1"/>
              </a:solidFill>
            </a:endParaRPr>
          </a:p>
        </p:txBody>
      </p:sp>
      <p:cxnSp>
        <p:nvCxnSpPr>
          <p:cNvPr id="8" name="Straight Arrow Connector 7"/>
          <p:cNvCxnSpPr>
            <a:stCxn id="28" idx="3"/>
            <a:endCxn id="11" idx="1"/>
          </p:cNvCxnSpPr>
          <p:nvPr/>
        </p:nvCxnSpPr>
        <p:spPr>
          <a:xfrm flipV="1">
            <a:off x="1481920" y="3355033"/>
            <a:ext cx="2159546" cy="5895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1" idx="3"/>
          </p:cNvCxnSpPr>
          <p:nvPr/>
        </p:nvCxnSpPr>
        <p:spPr>
          <a:xfrm flipH="1" flipV="1">
            <a:off x="5262205" y="3355033"/>
            <a:ext cx="1863734" cy="5289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9154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828800" y="76200"/>
            <a:ext cx="4876800" cy="838200"/>
          </a:xfrm>
          <a:solidFill>
            <a:srgbClr val="E6C0E8"/>
          </a:solidFill>
          <a:effectLst>
            <a:prstShdw prst="shdw17" dist="17961" dir="2700000">
              <a:srgbClr val="8A738B"/>
            </a:prstShdw>
          </a:effectLst>
        </p:spPr>
        <p:txBody>
          <a:bodyPr/>
          <a:lstStyle/>
          <a:p>
            <a:pPr algn="ctr" eaLnBrk="1" hangingPunct="1"/>
            <a:r>
              <a:rPr lang="id-ID" sz="3200" b="1" smtClean="0"/>
              <a:t>bentuk </a:t>
            </a:r>
            <a:r>
              <a:rPr lang="en-US" sz="3200" b="1" dirty="0" smtClean="0"/>
              <a:t>ADVOKASI </a:t>
            </a:r>
          </a:p>
        </p:txBody>
      </p:sp>
      <p:sp>
        <p:nvSpPr>
          <p:cNvPr id="14343" name="Line 7"/>
          <p:cNvSpPr>
            <a:spLocks noChangeShapeType="1"/>
          </p:cNvSpPr>
          <p:nvPr/>
        </p:nvSpPr>
        <p:spPr bwMode="auto">
          <a:xfrm>
            <a:off x="1295400" y="28194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46" name="Oval 10"/>
          <p:cNvSpPr>
            <a:spLocks noChangeArrowheads="1"/>
          </p:cNvSpPr>
          <p:nvPr/>
        </p:nvSpPr>
        <p:spPr bwMode="auto">
          <a:xfrm>
            <a:off x="6858000" y="1447800"/>
            <a:ext cx="1981200" cy="1371600"/>
          </a:xfrm>
          <a:prstGeom prst="ellipse">
            <a:avLst/>
          </a:prstGeom>
          <a:solidFill>
            <a:srgbClr val="7030A0"/>
          </a:solidFill>
          <a:ln w="9525">
            <a:noFill/>
            <a:round/>
            <a:headEnd/>
            <a:tailEnd/>
          </a:ln>
          <a:effectLst>
            <a:prstShdw prst="shdw17" dist="17961" dir="2700000">
              <a:schemeClr val="accent1">
                <a:gamma/>
                <a:shade val="60000"/>
                <a:invGamma/>
              </a:schemeClr>
            </a:prstShdw>
          </a:effectLst>
        </p:spPr>
        <p:txBody>
          <a:bodyPr wrap="none" anchor="ctr"/>
          <a:lstStyle/>
          <a:p>
            <a:pPr algn="ctr">
              <a:defRPr/>
            </a:pPr>
            <a:r>
              <a:rPr lang="en-US" sz="2400" b="1" dirty="0">
                <a:solidFill>
                  <a:srgbClr val="FFFF00"/>
                </a:solidFill>
              </a:rPr>
              <a:t>MOBILI-</a:t>
            </a:r>
          </a:p>
          <a:p>
            <a:pPr algn="ctr">
              <a:defRPr/>
            </a:pPr>
            <a:r>
              <a:rPr lang="en-US" sz="2400" b="1" dirty="0">
                <a:solidFill>
                  <a:srgbClr val="FFFF00"/>
                </a:solidFill>
              </a:rPr>
              <a:t>SASI</a:t>
            </a:r>
          </a:p>
        </p:txBody>
      </p:sp>
      <p:sp>
        <p:nvSpPr>
          <p:cNvPr id="14347" name="Oval 11"/>
          <p:cNvSpPr>
            <a:spLocks noChangeArrowheads="1"/>
          </p:cNvSpPr>
          <p:nvPr/>
        </p:nvSpPr>
        <p:spPr bwMode="auto">
          <a:xfrm>
            <a:off x="2514600" y="1447800"/>
            <a:ext cx="1981200" cy="1371600"/>
          </a:xfrm>
          <a:prstGeom prst="ellipse">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en-US" sz="2400" b="1"/>
              <a:t>SOSIALI-</a:t>
            </a:r>
          </a:p>
          <a:p>
            <a:pPr algn="ctr">
              <a:defRPr/>
            </a:pPr>
            <a:r>
              <a:rPr lang="en-US" sz="2400" b="1"/>
              <a:t>SASI</a:t>
            </a:r>
          </a:p>
        </p:txBody>
      </p:sp>
      <p:sp>
        <p:nvSpPr>
          <p:cNvPr id="14348" name="Oval 12"/>
          <p:cNvSpPr>
            <a:spLocks noChangeArrowheads="1"/>
          </p:cNvSpPr>
          <p:nvPr/>
        </p:nvSpPr>
        <p:spPr bwMode="auto">
          <a:xfrm>
            <a:off x="4724400" y="1447800"/>
            <a:ext cx="1981200" cy="137160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wrap="none" anchor="ctr"/>
          <a:lstStyle/>
          <a:p>
            <a:pPr algn="ctr">
              <a:defRPr/>
            </a:pPr>
            <a:r>
              <a:rPr lang="en-US" sz="2400" b="1"/>
              <a:t>PEMBER-</a:t>
            </a:r>
          </a:p>
          <a:p>
            <a:pPr algn="ctr">
              <a:defRPr/>
            </a:pPr>
            <a:r>
              <a:rPr lang="en-US" sz="2400" b="1"/>
              <a:t>DAYAAN</a:t>
            </a:r>
          </a:p>
        </p:txBody>
      </p:sp>
      <p:sp>
        <p:nvSpPr>
          <p:cNvPr id="14349" name="Oval 13"/>
          <p:cNvSpPr>
            <a:spLocks noChangeArrowheads="1"/>
          </p:cNvSpPr>
          <p:nvPr/>
        </p:nvSpPr>
        <p:spPr bwMode="auto">
          <a:xfrm>
            <a:off x="304800" y="1447800"/>
            <a:ext cx="1981200" cy="1371600"/>
          </a:xfrm>
          <a:prstGeom prst="ellipse">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lstStyle/>
          <a:p>
            <a:pPr algn="ctr">
              <a:defRPr/>
            </a:pPr>
            <a:r>
              <a:rPr lang="id-ID" sz="2400" b="1" dirty="0" smtClean="0"/>
              <a:t>IDENTIFIKASI</a:t>
            </a:r>
            <a:endParaRPr lang="en-US" sz="2400" b="1" dirty="0"/>
          </a:p>
        </p:txBody>
      </p:sp>
      <p:sp>
        <p:nvSpPr>
          <p:cNvPr id="4105" name="Text Box 15"/>
          <p:cNvSpPr txBox="1">
            <a:spLocks noChangeArrowheads="1"/>
          </p:cNvSpPr>
          <p:nvPr/>
        </p:nvSpPr>
        <p:spPr bwMode="auto">
          <a:xfrm>
            <a:off x="304800" y="3168650"/>
            <a:ext cx="1981200" cy="646331"/>
          </a:xfrm>
          <a:prstGeom prst="rect">
            <a:avLst/>
          </a:prstGeom>
          <a:solidFill>
            <a:srgbClr val="66CCFF"/>
          </a:solidFill>
          <a:ln w="9525">
            <a:noFill/>
            <a:miter lim="800000"/>
            <a:headEnd/>
            <a:tailEnd/>
          </a:ln>
          <a:effectLst>
            <a:prstShdw prst="shdw17" dist="17961" dir="2700000">
              <a:srgbClr val="3D7A99"/>
            </a:prstShdw>
          </a:effectLst>
        </p:spPr>
        <p:txBody>
          <a:bodyPr>
            <a:spAutoFit/>
          </a:bodyPr>
          <a:lstStyle/>
          <a:p>
            <a:pPr algn="ctr">
              <a:spcBef>
                <a:spcPct val="50000"/>
              </a:spcBef>
            </a:pPr>
            <a:r>
              <a:rPr lang="id-ID" b="1" dirty="0" smtClean="0"/>
              <a:t>MASALAH HUKUM DAN </a:t>
            </a:r>
            <a:r>
              <a:rPr lang="en-US" b="1" dirty="0" smtClean="0"/>
              <a:t>KEBIJAKAN  </a:t>
            </a:r>
            <a:endParaRPr lang="en-US" b="1" dirty="0"/>
          </a:p>
        </p:txBody>
      </p:sp>
      <p:sp>
        <p:nvSpPr>
          <p:cNvPr id="4106" name="Text Box 16"/>
          <p:cNvSpPr txBox="1">
            <a:spLocks noChangeArrowheads="1"/>
          </p:cNvSpPr>
          <p:nvPr/>
        </p:nvSpPr>
        <p:spPr bwMode="auto">
          <a:xfrm>
            <a:off x="2514600" y="3168650"/>
            <a:ext cx="1981200" cy="646331"/>
          </a:xfrm>
          <a:prstGeom prst="rect">
            <a:avLst/>
          </a:prstGeom>
          <a:solidFill>
            <a:srgbClr val="66CCFF"/>
          </a:solidFill>
          <a:ln w="9525">
            <a:noFill/>
            <a:miter lim="800000"/>
            <a:headEnd/>
            <a:tailEnd/>
          </a:ln>
          <a:effectLst>
            <a:prstShdw prst="shdw17" dist="17961" dir="2700000">
              <a:srgbClr val="3D7A99"/>
            </a:prstShdw>
          </a:effectLst>
        </p:spPr>
        <p:txBody>
          <a:bodyPr>
            <a:spAutoFit/>
          </a:bodyPr>
          <a:lstStyle/>
          <a:p>
            <a:pPr algn="ctr">
              <a:spcBef>
                <a:spcPct val="50000"/>
              </a:spcBef>
            </a:pPr>
            <a:r>
              <a:rPr lang="id-ID" b="1" dirty="0" smtClean="0"/>
              <a:t>MASYARAKAT DAN </a:t>
            </a:r>
            <a:r>
              <a:rPr lang="en-US" b="1" dirty="0" smtClean="0"/>
              <a:t>ORGANISASI </a:t>
            </a:r>
            <a:endParaRPr lang="en-US" b="1" dirty="0"/>
          </a:p>
        </p:txBody>
      </p:sp>
      <p:sp>
        <p:nvSpPr>
          <p:cNvPr id="4108" name="Text Box 18"/>
          <p:cNvSpPr txBox="1">
            <a:spLocks noChangeArrowheads="1"/>
          </p:cNvSpPr>
          <p:nvPr/>
        </p:nvSpPr>
        <p:spPr bwMode="auto">
          <a:xfrm>
            <a:off x="6858000" y="3184525"/>
            <a:ext cx="1981200" cy="701675"/>
          </a:xfrm>
          <a:prstGeom prst="rect">
            <a:avLst/>
          </a:prstGeom>
          <a:solidFill>
            <a:srgbClr val="66CCFF"/>
          </a:solidFill>
          <a:ln w="9525">
            <a:noFill/>
            <a:miter lim="800000"/>
            <a:headEnd/>
            <a:tailEnd/>
          </a:ln>
          <a:effectLst>
            <a:prstShdw prst="shdw17" dist="17961" dir="2700000">
              <a:srgbClr val="3D7A99"/>
            </a:prstShdw>
          </a:effectLst>
        </p:spPr>
        <p:txBody>
          <a:bodyPr>
            <a:spAutoFit/>
          </a:bodyPr>
          <a:lstStyle/>
          <a:p>
            <a:pPr algn="ctr">
              <a:spcBef>
                <a:spcPct val="50000"/>
              </a:spcBef>
            </a:pPr>
            <a:r>
              <a:rPr lang="en-US" sz="2000" b="1"/>
              <a:t>MASYARA-KAT UMUM</a:t>
            </a:r>
          </a:p>
        </p:txBody>
      </p:sp>
      <p:sp>
        <p:nvSpPr>
          <p:cNvPr id="4109" name="Text Box 23"/>
          <p:cNvSpPr txBox="1">
            <a:spLocks noChangeArrowheads="1"/>
          </p:cNvSpPr>
          <p:nvPr/>
        </p:nvSpPr>
        <p:spPr bwMode="auto">
          <a:xfrm>
            <a:off x="304800" y="4251325"/>
            <a:ext cx="1981200" cy="708025"/>
          </a:xfrm>
          <a:prstGeom prst="rect">
            <a:avLst/>
          </a:prstGeom>
          <a:solidFill>
            <a:srgbClr val="FF99FF"/>
          </a:solidFill>
          <a:ln w="9525">
            <a:noFill/>
            <a:miter lim="800000"/>
            <a:headEnd/>
            <a:tailEnd/>
          </a:ln>
          <a:effectLst>
            <a:prstShdw prst="shdw17" dist="17961" dir="2700000">
              <a:srgbClr val="995C99"/>
            </a:prstShdw>
          </a:effectLst>
        </p:spPr>
        <p:txBody>
          <a:bodyPr>
            <a:spAutoFit/>
          </a:bodyPr>
          <a:lstStyle/>
          <a:p>
            <a:pPr algn="ctr">
              <a:spcBef>
                <a:spcPct val="50000"/>
              </a:spcBef>
            </a:pPr>
            <a:r>
              <a:rPr lang="id-ID" sz="2000" b="1"/>
              <a:t>Kepedulian, Tindakan</a:t>
            </a:r>
            <a:endParaRPr lang="en-US" sz="2000" b="1"/>
          </a:p>
        </p:txBody>
      </p:sp>
      <p:sp>
        <p:nvSpPr>
          <p:cNvPr id="4110" name="Text Box 24"/>
          <p:cNvSpPr txBox="1">
            <a:spLocks noChangeArrowheads="1"/>
          </p:cNvSpPr>
          <p:nvPr/>
        </p:nvSpPr>
        <p:spPr bwMode="auto">
          <a:xfrm>
            <a:off x="2514600" y="4251325"/>
            <a:ext cx="1981200" cy="708025"/>
          </a:xfrm>
          <a:prstGeom prst="rect">
            <a:avLst/>
          </a:prstGeom>
          <a:solidFill>
            <a:srgbClr val="FF99FF"/>
          </a:solidFill>
          <a:ln w="9525">
            <a:noFill/>
            <a:miter lim="800000"/>
            <a:headEnd/>
            <a:tailEnd/>
          </a:ln>
          <a:effectLst>
            <a:prstShdw prst="shdw17" dist="17961" dir="2700000">
              <a:srgbClr val="995C99"/>
            </a:prstShdw>
          </a:effectLst>
        </p:spPr>
        <p:txBody>
          <a:bodyPr>
            <a:spAutoFit/>
          </a:bodyPr>
          <a:lstStyle/>
          <a:p>
            <a:pPr algn="ctr">
              <a:spcBef>
                <a:spcPct val="50000"/>
              </a:spcBef>
            </a:pPr>
            <a:r>
              <a:rPr lang="en-US" sz="2000" b="1"/>
              <a:t>P</a:t>
            </a:r>
            <a:r>
              <a:rPr lang="id-ID" sz="2000" b="1"/>
              <a:t>emahaman</a:t>
            </a:r>
            <a:r>
              <a:rPr lang="en-US" sz="2000" b="1"/>
              <a:t>, </a:t>
            </a:r>
            <a:r>
              <a:rPr lang="id-ID" sz="2000" b="1"/>
              <a:t>Tindakan</a:t>
            </a:r>
            <a:r>
              <a:rPr lang="en-US" sz="2000" b="1"/>
              <a:t>  </a:t>
            </a:r>
          </a:p>
        </p:txBody>
      </p:sp>
      <p:sp>
        <p:nvSpPr>
          <p:cNvPr id="4111" name="Text Box 25"/>
          <p:cNvSpPr txBox="1">
            <a:spLocks noChangeArrowheads="1"/>
          </p:cNvSpPr>
          <p:nvPr/>
        </p:nvSpPr>
        <p:spPr bwMode="auto">
          <a:xfrm>
            <a:off x="4724400" y="4267200"/>
            <a:ext cx="1981200" cy="708025"/>
          </a:xfrm>
          <a:prstGeom prst="rect">
            <a:avLst/>
          </a:prstGeom>
          <a:solidFill>
            <a:srgbClr val="FF99FF"/>
          </a:solidFill>
          <a:ln w="9525">
            <a:noFill/>
            <a:miter lim="800000"/>
            <a:headEnd/>
            <a:tailEnd/>
          </a:ln>
          <a:effectLst>
            <a:prstShdw prst="shdw17" dist="17961" dir="2700000">
              <a:srgbClr val="995C99"/>
            </a:prstShdw>
          </a:effectLst>
        </p:spPr>
        <p:txBody>
          <a:bodyPr>
            <a:spAutoFit/>
          </a:bodyPr>
          <a:lstStyle/>
          <a:p>
            <a:pPr algn="ctr">
              <a:spcBef>
                <a:spcPct val="50000"/>
              </a:spcBef>
            </a:pPr>
            <a:r>
              <a:rPr lang="id-ID" sz="2000" b="1"/>
              <a:t>Kemam</a:t>
            </a:r>
            <a:r>
              <a:rPr lang="en-US" sz="2000" b="1"/>
              <a:t>p</a:t>
            </a:r>
            <a:r>
              <a:rPr lang="id-ID" sz="2000" b="1"/>
              <a:t>uan</a:t>
            </a:r>
            <a:r>
              <a:rPr lang="en-US" sz="2000" b="1"/>
              <a:t>, </a:t>
            </a:r>
            <a:r>
              <a:rPr lang="id-ID" sz="2000" b="1"/>
              <a:t>Perilaku</a:t>
            </a:r>
            <a:endParaRPr lang="en-US" sz="2000" b="1"/>
          </a:p>
        </p:txBody>
      </p:sp>
      <p:sp>
        <p:nvSpPr>
          <p:cNvPr id="4112" name="Text Box 26"/>
          <p:cNvSpPr txBox="1">
            <a:spLocks noChangeArrowheads="1"/>
          </p:cNvSpPr>
          <p:nvPr/>
        </p:nvSpPr>
        <p:spPr bwMode="auto">
          <a:xfrm>
            <a:off x="6858000" y="4267200"/>
            <a:ext cx="1981200" cy="708025"/>
          </a:xfrm>
          <a:prstGeom prst="rect">
            <a:avLst/>
          </a:prstGeom>
          <a:solidFill>
            <a:srgbClr val="FF99FF"/>
          </a:solidFill>
          <a:ln w="9525">
            <a:noFill/>
            <a:miter lim="800000"/>
            <a:headEnd/>
            <a:tailEnd/>
          </a:ln>
          <a:effectLst>
            <a:prstShdw prst="shdw17" dist="17961" dir="2700000">
              <a:srgbClr val="995C99"/>
            </a:prstShdw>
          </a:effectLst>
        </p:spPr>
        <p:txBody>
          <a:bodyPr>
            <a:spAutoFit/>
          </a:bodyPr>
          <a:lstStyle/>
          <a:p>
            <a:pPr algn="ctr">
              <a:spcBef>
                <a:spcPct val="50000"/>
              </a:spcBef>
            </a:pPr>
            <a:r>
              <a:rPr lang="id-ID" sz="2000" b="1"/>
              <a:t>Tindakan</a:t>
            </a:r>
            <a:r>
              <a:rPr lang="en-US" sz="2000" b="1"/>
              <a:t>,</a:t>
            </a:r>
            <a:r>
              <a:rPr lang="id-ID" sz="2000" b="1"/>
              <a:t> Kebersamaan</a:t>
            </a:r>
            <a:r>
              <a:rPr lang="en-US" sz="2000" b="1"/>
              <a:t>  </a:t>
            </a:r>
          </a:p>
        </p:txBody>
      </p:sp>
      <p:sp>
        <p:nvSpPr>
          <p:cNvPr id="4113" name="Oval 27"/>
          <p:cNvSpPr>
            <a:spLocks noChangeArrowheads="1"/>
          </p:cNvSpPr>
          <p:nvPr/>
        </p:nvSpPr>
        <p:spPr bwMode="auto">
          <a:xfrm>
            <a:off x="533400" y="5257800"/>
            <a:ext cx="1447800" cy="1371600"/>
          </a:xfrm>
          <a:prstGeom prst="ellipse">
            <a:avLst/>
          </a:prstGeom>
          <a:solidFill>
            <a:srgbClr val="62F889"/>
          </a:solidFill>
          <a:ln w="9525">
            <a:noFill/>
            <a:round/>
            <a:headEnd/>
            <a:tailEnd/>
          </a:ln>
          <a:effectLst>
            <a:prstShdw prst="shdw17" dist="17961" dir="2700000">
              <a:srgbClr val="3B9552"/>
            </a:prstShdw>
          </a:effectLst>
        </p:spPr>
        <p:txBody>
          <a:bodyPr wrap="none" anchor="ctr"/>
          <a:lstStyle/>
          <a:p>
            <a:pPr algn="ctr"/>
            <a:r>
              <a:rPr lang="en-US" sz="2000" b="1"/>
              <a:t>DUKUNG-</a:t>
            </a:r>
          </a:p>
          <a:p>
            <a:pPr algn="ctr"/>
            <a:r>
              <a:rPr lang="en-US" sz="2000" b="1"/>
              <a:t>AN</a:t>
            </a:r>
          </a:p>
        </p:txBody>
      </p:sp>
      <p:sp>
        <p:nvSpPr>
          <p:cNvPr id="4114" name="Oval 28"/>
          <p:cNvSpPr>
            <a:spLocks noChangeArrowheads="1"/>
          </p:cNvSpPr>
          <p:nvPr/>
        </p:nvSpPr>
        <p:spPr bwMode="auto">
          <a:xfrm>
            <a:off x="4953000" y="5257800"/>
            <a:ext cx="1447800" cy="1371600"/>
          </a:xfrm>
          <a:prstGeom prst="ellipse">
            <a:avLst/>
          </a:prstGeom>
          <a:solidFill>
            <a:srgbClr val="62F889"/>
          </a:solidFill>
          <a:ln w="9525">
            <a:noFill/>
            <a:round/>
            <a:headEnd/>
            <a:tailEnd/>
          </a:ln>
          <a:effectLst>
            <a:prstShdw prst="shdw17" dist="17961" dir="2700000">
              <a:srgbClr val="3B9552"/>
            </a:prstShdw>
          </a:effectLst>
        </p:spPr>
        <p:txBody>
          <a:bodyPr wrap="none" anchor="ctr"/>
          <a:lstStyle/>
          <a:p>
            <a:pPr algn="ctr"/>
            <a:r>
              <a:rPr lang="en-US" sz="2000" b="1"/>
              <a:t>KEMANDI-</a:t>
            </a:r>
          </a:p>
          <a:p>
            <a:pPr algn="ctr"/>
            <a:r>
              <a:rPr lang="en-US" sz="2000" b="1"/>
              <a:t>RIAN</a:t>
            </a:r>
          </a:p>
        </p:txBody>
      </p:sp>
      <p:sp>
        <p:nvSpPr>
          <p:cNvPr id="4115" name="Oval 29"/>
          <p:cNvSpPr>
            <a:spLocks noChangeArrowheads="1"/>
          </p:cNvSpPr>
          <p:nvPr/>
        </p:nvSpPr>
        <p:spPr bwMode="auto">
          <a:xfrm>
            <a:off x="2743200" y="5257800"/>
            <a:ext cx="1447800" cy="1371600"/>
          </a:xfrm>
          <a:prstGeom prst="ellipse">
            <a:avLst/>
          </a:prstGeom>
          <a:solidFill>
            <a:srgbClr val="62F889"/>
          </a:solidFill>
          <a:ln w="9525">
            <a:noFill/>
            <a:round/>
            <a:headEnd/>
            <a:tailEnd/>
          </a:ln>
          <a:effectLst>
            <a:prstShdw prst="shdw17" dist="17961" dir="2700000">
              <a:srgbClr val="3B9552"/>
            </a:prstShdw>
          </a:effectLst>
        </p:spPr>
        <p:txBody>
          <a:bodyPr wrap="none" anchor="ctr"/>
          <a:lstStyle/>
          <a:p>
            <a:pPr algn="ctr"/>
            <a:r>
              <a:rPr lang="en-US" sz="2000" b="1"/>
              <a:t>KETER-</a:t>
            </a:r>
          </a:p>
          <a:p>
            <a:pPr algn="ctr"/>
            <a:r>
              <a:rPr lang="en-US" sz="2000" b="1"/>
              <a:t>LIBATAN</a:t>
            </a:r>
          </a:p>
        </p:txBody>
      </p:sp>
      <p:sp>
        <p:nvSpPr>
          <p:cNvPr id="4116" name="Oval 30"/>
          <p:cNvSpPr>
            <a:spLocks noChangeArrowheads="1"/>
          </p:cNvSpPr>
          <p:nvPr/>
        </p:nvSpPr>
        <p:spPr bwMode="auto">
          <a:xfrm>
            <a:off x="7086600" y="5257800"/>
            <a:ext cx="1447800" cy="1371600"/>
          </a:xfrm>
          <a:prstGeom prst="ellipse">
            <a:avLst/>
          </a:prstGeom>
          <a:solidFill>
            <a:srgbClr val="62F889"/>
          </a:solidFill>
          <a:ln w="9525">
            <a:noFill/>
            <a:round/>
            <a:headEnd/>
            <a:tailEnd/>
          </a:ln>
          <a:effectLst>
            <a:prstShdw prst="shdw17" dist="17961" dir="2700000">
              <a:srgbClr val="3B9552"/>
            </a:prstShdw>
          </a:effectLst>
        </p:spPr>
        <p:txBody>
          <a:bodyPr wrap="none" anchor="ctr"/>
          <a:lstStyle/>
          <a:p>
            <a:pPr algn="ctr"/>
            <a:r>
              <a:rPr lang="en-US" sz="2000" b="1"/>
              <a:t>GERAKAN</a:t>
            </a:r>
          </a:p>
          <a:p>
            <a:pPr algn="ctr"/>
            <a:r>
              <a:rPr lang="en-US" sz="2000" b="1"/>
              <a:t>MASY.</a:t>
            </a:r>
          </a:p>
        </p:txBody>
      </p:sp>
      <p:sp>
        <p:nvSpPr>
          <p:cNvPr id="14371" name="Line 35"/>
          <p:cNvSpPr>
            <a:spLocks noChangeShapeType="1"/>
          </p:cNvSpPr>
          <p:nvPr/>
        </p:nvSpPr>
        <p:spPr bwMode="auto">
          <a:xfrm>
            <a:off x="1295400" y="38862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2" name="Line 36"/>
          <p:cNvSpPr>
            <a:spLocks noChangeShapeType="1"/>
          </p:cNvSpPr>
          <p:nvPr/>
        </p:nvSpPr>
        <p:spPr bwMode="auto">
          <a:xfrm>
            <a:off x="5715000" y="28194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3" name="Line 37"/>
          <p:cNvSpPr>
            <a:spLocks noChangeShapeType="1"/>
          </p:cNvSpPr>
          <p:nvPr/>
        </p:nvSpPr>
        <p:spPr bwMode="auto">
          <a:xfrm>
            <a:off x="3429000" y="28194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4" name="Line 38"/>
          <p:cNvSpPr>
            <a:spLocks noChangeShapeType="1"/>
          </p:cNvSpPr>
          <p:nvPr/>
        </p:nvSpPr>
        <p:spPr bwMode="auto">
          <a:xfrm>
            <a:off x="7848600" y="28194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5" name="Line 39"/>
          <p:cNvSpPr>
            <a:spLocks noChangeShapeType="1"/>
          </p:cNvSpPr>
          <p:nvPr/>
        </p:nvSpPr>
        <p:spPr bwMode="auto">
          <a:xfrm>
            <a:off x="7848600" y="38862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6" name="Line 40"/>
          <p:cNvSpPr>
            <a:spLocks noChangeShapeType="1"/>
          </p:cNvSpPr>
          <p:nvPr/>
        </p:nvSpPr>
        <p:spPr bwMode="auto">
          <a:xfrm>
            <a:off x="5715000" y="38862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7" name="Line 41"/>
          <p:cNvSpPr>
            <a:spLocks noChangeShapeType="1"/>
          </p:cNvSpPr>
          <p:nvPr/>
        </p:nvSpPr>
        <p:spPr bwMode="auto">
          <a:xfrm>
            <a:off x="3429000" y="38862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8" name="Line 42"/>
          <p:cNvSpPr>
            <a:spLocks noChangeShapeType="1"/>
          </p:cNvSpPr>
          <p:nvPr/>
        </p:nvSpPr>
        <p:spPr bwMode="auto">
          <a:xfrm>
            <a:off x="1295400" y="49530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79" name="Line 43"/>
          <p:cNvSpPr>
            <a:spLocks noChangeShapeType="1"/>
          </p:cNvSpPr>
          <p:nvPr/>
        </p:nvSpPr>
        <p:spPr bwMode="auto">
          <a:xfrm>
            <a:off x="3429000" y="49530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80" name="Line 44"/>
          <p:cNvSpPr>
            <a:spLocks noChangeShapeType="1"/>
          </p:cNvSpPr>
          <p:nvPr/>
        </p:nvSpPr>
        <p:spPr bwMode="auto">
          <a:xfrm>
            <a:off x="5715000" y="49530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14381" name="Line 45"/>
          <p:cNvSpPr>
            <a:spLocks noChangeShapeType="1"/>
          </p:cNvSpPr>
          <p:nvPr/>
        </p:nvSpPr>
        <p:spPr bwMode="auto">
          <a:xfrm>
            <a:off x="7848600" y="4953000"/>
            <a:ext cx="0" cy="381000"/>
          </a:xfrm>
          <a:prstGeom prst="line">
            <a:avLst/>
          </a:prstGeom>
          <a:noFill/>
          <a:ln w="76200">
            <a:solidFill>
              <a:schemeClr val="tx1"/>
            </a:solidFill>
            <a:round/>
            <a:headEnd/>
            <a:tailEnd type="triangle" w="med" len="med"/>
          </a:ln>
          <a:effectLst>
            <a:prstShdw prst="shdw17" dist="17961" dir="2700000">
              <a:schemeClr val="tx1">
                <a:gamma/>
                <a:shade val="60000"/>
                <a:invGamma/>
              </a:schemeClr>
            </a:prstShdw>
          </a:effectLst>
        </p:spPr>
        <p:txBody>
          <a:bodyPr/>
          <a:lstStyle/>
          <a:p>
            <a:pPr>
              <a:defRPr/>
            </a:pPr>
            <a:endParaRPr lang="id-ID"/>
          </a:p>
        </p:txBody>
      </p:sp>
      <p:sp>
        <p:nvSpPr>
          <p:cNvPr id="31" name="Text Box 16"/>
          <p:cNvSpPr txBox="1">
            <a:spLocks noChangeArrowheads="1"/>
          </p:cNvSpPr>
          <p:nvPr/>
        </p:nvSpPr>
        <p:spPr bwMode="auto">
          <a:xfrm>
            <a:off x="4724400" y="3212196"/>
            <a:ext cx="1981200" cy="646331"/>
          </a:xfrm>
          <a:prstGeom prst="rect">
            <a:avLst/>
          </a:prstGeom>
          <a:solidFill>
            <a:srgbClr val="66CCFF"/>
          </a:solidFill>
          <a:ln w="9525">
            <a:noFill/>
            <a:miter lim="800000"/>
            <a:headEnd/>
            <a:tailEnd/>
          </a:ln>
          <a:effectLst>
            <a:prstShdw prst="shdw17" dist="17961" dir="2700000">
              <a:srgbClr val="3D7A99"/>
            </a:prstShdw>
          </a:effectLst>
        </p:spPr>
        <p:txBody>
          <a:bodyPr>
            <a:spAutoFit/>
          </a:bodyPr>
          <a:lstStyle/>
          <a:p>
            <a:pPr algn="ctr">
              <a:spcBef>
                <a:spcPct val="50000"/>
              </a:spcBef>
            </a:pPr>
            <a:r>
              <a:rPr lang="id-ID" b="1" dirty="0" smtClean="0"/>
              <a:t>MASYARAKAT DAN </a:t>
            </a:r>
            <a:r>
              <a:rPr lang="en-US" b="1" dirty="0" smtClean="0"/>
              <a:t>ORGANISASI </a:t>
            </a:r>
            <a:endParaRPr lang="en-US" b="1" dirty="0"/>
          </a:p>
        </p:txBody>
      </p:sp>
      <p:cxnSp>
        <p:nvCxnSpPr>
          <p:cNvPr id="3" name="Straight Arrow Connector 2"/>
          <p:cNvCxnSpPr>
            <a:stCxn id="4098" idx="2"/>
          </p:cNvCxnSpPr>
          <p:nvPr/>
        </p:nvCxnSpPr>
        <p:spPr>
          <a:xfrm flipH="1">
            <a:off x="1600200" y="914400"/>
            <a:ext cx="2667000" cy="5334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4098" idx="2"/>
            <a:endCxn id="14347" idx="0"/>
          </p:cNvCxnSpPr>
          <p:nvPr/>
        </p:nvCxnSpPr>
        <p:spPr>
          <a:xfrm flipH="1">
            <a:off x="3505200" y="914400"/>
            <a:ext cx="762000" cy="5334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4098" idx="2"/>
            <a:endCxn id="14348" idx="0"/>
          </p:cNvCxnSpPr>
          <p:nvPr/>
        </p:nvCxnSpPr>
        <p:spPr>
          <a:xfrm>
            <a:off x="4267200" y="914400"/>
            <a:ext cx="1447800" cy="533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098" idx="2"/>
          </p:cNvCxnSpPr>
          <p:nvPr/>
        </p:nvCxnSpPr>
        <p:spPr>
          <a:xfrm>
            <a:off x="4267200" y="914400"/>
            <a:ext cx="3429000" cy="5334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8861907"/>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2833255" y="180109"/>
            <a:ext cx="3491345"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0" lvl="0" indent="0" algn="ctr">
              <a:buNone/>
            </a:pPr>
            <a:r>
              <a:rPr lang="id-ID" sz="1800" kern="0" dirty="0" smtClean="0">
                <a:solidFill>
                  <a:prstClr val="black"/>
                </a:solidFill>
                <a:latin typeface="Arial" pitchFamily="34" charset="0"/>
                <a:cs typeface="Arial" pitchFamily="34" charset="0"/>
              </a:rPr>
              <a:t>TUJUAN ADVOKASI HUKUM</a:t>
            </a:r>
            <a:endParaRPr lang="en-US" sz="1800" i="1" dirty="0" smtClean="0">
              <a:solidFill>
                <a:srgbClr val="000000"/>
              </a:solidFill>
              <a:latin typeface="Arial" pitchFamily="34" charset="0"/>
              <a:ea typeface="Times New Roman"/>
              <a:cs typeface="Arial" pitchFamily="34" charset="0"/>
            </a:endParaRPr>
          </a:p>
        </p:txBody>
      </p:sp>
      <p:sp>
        <p:nvSpPr>
          <p:cNvPr id="6" name="Content Placeholder 3"/>
          <p:cNvSpPr txBox="1">
            <a:spLocks/>
          </p:cNvSpPr>
          <p:nvPr/>
        </p:nvSpPr>
        <p:spPr>
          <a:xfrm>
            <a:off x="76200" y="685800"/>
            <a:ext cx="2705100" cy="5078313"/>
          </a:xfrm>
          <a:prstGeom prst="rect">
            <a:avLst/>
          </a:prstGeom>
        </p:spPr>
        <p:style>
          <a:lnRef idx="1">
            <a:schemeClr val="accent1"/>
          </a:lnRef>
          <a:fillRef idx="2">
            <a:schemeClr val="accent1"/>
          </a:fillRef>
          <a:effectRef idx="1">
            <a:schemeClr val="accent1"/>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buNone/>
            </a:pPr>
            <a:r>
              <a:rPr lang="en-US" sz="2000" dirty="0" err="1"/>
              <a:t>Secara</a:t>
            </a:r>
            <a:r>
              <a:rPr lang="en-US" sz="2000" dirty="0"/>
              <a:t>  </a:t>
            </a:r>
            <a:r>
              <a:rPr lang="en-US" sz="2000" dirty="0" err="1"/>
              <a:t>umum</a:t>
            </a:r>
            <a:r>
              <a:rPr lang="en-US" sz="2000" dirty="0"/>
              <a:t>,  </a:t>
            </a:r>
            <a:r>
              <a:rPr lang="en-US" sz="2000" dirty="0" err="1"/>
              <a:t>tujuan</a:t>
            </a:r>
            <a:r>
              <a:rPr lang="en-US" sz="2000" dirty="0"/>
              <a:t>  </a:t>
            </a:r>
            <a:r>
              <a:rPr lang="en-US" sz="2000" dirty="0" err="1"/>
              <a:t>advokasi</a:t>
            </a:r>
            <a:r>
              <a:rPr lang="en-US" sz="2000" dirty="0"/>
              <a:t> </a:t>
            </a:r>
            <a:r>
              <a:rPr lang="id-ID" sz="2000" dirty="0" smtClean="0"/>
              <a:t>hukum</a:t>
            </a:r>
            <a:r>
              <a:rPr lang="en-US" sz="2000" dirty="0" smtClean="0"/>
              <a:t> </a:t>
            </a:r>
            <a:r>
              <a:rPr lang="en-US" sz="2000" dirty="0" err="1"/>
              <a:t>adalah</a:t>
            </a:r>
            <a:r>
              <a:rPr lang="en-US" sz="2000" dirty="0"/>
              <a:t>  </a:t>
            </a:r>
            <a:r>
              <a:rPr lang="en-US" sz="2000" dirty="0" err="1"/>
              <a:t>untuk</a:t>
            </a:r>
            <a:r>
              <a:rPr lang="en-US" sz="2000" dirty="0"/>
              <a:t>  </a:t>
            </a:r>
            <a:r>
              <a:rPr lang="en-US" sz="2000" dirty="0" err="1"/>
              <a:t>membantu</a:t>
            </a:r>
            <a:r>
              <a:rPr lang="en-US" sz="2000" dirty="0"/>
              <a:t>  </a:t>
            </a:r>
            <a:r>
              <a:rPr lang="en-US" sz="2000" dirty="0" err="1"/>
              <a:t>klien</a:t>
            </a:r>
            <a:r>
              <a:rPr lang="en-US" sz="2000" dirty="0"/>
              <a:t>  </a:t>
            </a:r>
            <a:r>
              <a:rPr lang="en-US" sz="2000" dirty="0" err="1" smtClean="0"/>
              <a:t>dalam</a:t>
            </a:r>
            <a:endParaRPr lang="id-ID" sz="2000" dirty="0"/>
          </a:p>
          <a:p>
            <a:pPr marL="0" indent="0">
              <a:buNone/>
            </a:pPr>
            <a:r>
              <a:rPr lang="en-US" sz="2000" dirty="0" err="1">
                <a:latin typeface="Times New Roman"/>
                <a:ea typeface="Times New Roman"/>
              </a:rPr>
              <a:t>memp</a:t>
            </a:r>
            <a:r>
              <a:rPr lang="en-US" sz="2000" spc="-5" dirty="0" err="1">
                <a:latin typeface="Times New Roman"/>
                <a:ea typeface="Times New Roman"/>
              </a:rPr>
              <a:t>e</a:t>
            </a:r>
            <a:r>
              <a:rPr lang="en-US" sz="2000" dirty="0" err="1">
                <a:latin typeface="Times New Roman"/>
                <a:ea typeface="Times New Roman"/>
              </a:rPr>
              <a:t>rol</a:t>
            </a:r>
            <a:r>
              <a:rPr lang="en-US" sz="2000" spc="-5" dirty="0" err="1">
                <a:latin typeface="Times New Roman"/>
                <a:ea typeface="Times New Roman"/>
              </a:rPr>
              <a:t>e</a:t>
            </a:r>
            <a:r>
              <a:rPr lang="en-US" sz="2000" dirty="0" err="1">
                <a:latin typeface="Times New Roman"/>
                <a:ea typeface="Times New Roman"/>
              </a:rPr>
              <a:t>h</a:t>
            </a:r>
            <a:r>
              <a:rPr lang="en-US" sz="2000" dirty="0">
                <a:latin typeface="Times New Roman"/>
                <a:ea typeface="Times New Roman"/>
              </a:rPr>
              <a:t>  </a:t>
            </a:r>
            <a:r>
              <a:rPr lang="en-US" sz="2000" spc="5" dirty="0">
                <a:latin typeface="Times New Roman"/>
                <a:ea typeface="Times New Roman"/>
              </a:rPr>
              <a:t> </a:t>
            </a:r>
            <a:r>
              <a:rPr lang="en-US" sz="2000" dirty="0" err="1">
                <a:latin typeface="Times New Roman"/>
                <a:ea typeface="Times New Roman"/>
              </a:rPr>
              <a:t>h</a:t>
            </a:r>
            <a:r>
              <a:rPr lang="en-US" sz="2000" spc="-5" dirty="0" err="1">
                <a:latin typeface="Times New Roman"/>
                <a:ea typeface="Times New Roman"/>
              </a:rPr>
              <a:t>a</a:t>
            </a:r>
            <a:r>
              <a:rPr lang="en-US" sz="2000" spc="15" dirty="0" err="1">
                <a:latin typeface="Times New Roman"/>
                <a:ea typeface="Times New Roman"/>
              </a:rPr>
              <a:t>k</a:t>
            </a:r>
            <a:r>
              <a:rPr lang="en-US" sz="2000" spc="-5" dirty="0" err="1">
                <a:latin typeface="Times New Roman"/>
                <a:ea typeface="Times New Roman"/>
              </a:rPr>
              <a:t>-</a:t>
            </a:r>
            <a:r>
              <a:rPr lang="en-US" sz="2000" dirty="0" err="1">
                <a:latin typeface="Times New Roman"/>
                <a:ea typeface="Times New Roman"/>
              </a:rPr>
              <a:t>h</a:t>
            </a:r>
            <a:r>
              <a:rPr lang="en-US" sz="2000" spc="-5" dirty="0" err="1">
                <a:latin typeface="Times New Roman"/>
                <a:ea typeface="Times New Roman"/>
              </a:rPr>
              <a:t>a</a:t>
            </a:r>
            <a:r>
              <a:rPr lang="en-US" sz="2000" dirty="0" err="1">
                <a:latin typeface="Times New Roman"/>
                <a:ea typeface="Times New Roman"/>
              </a:rPr>
              <a:t>k</a:t>
            </a:r>
            <a:r>
              <a:rPr lang="en-US" sz="2000" spc="25" dirty="0" err="1">
                <a:latin typeface="Times New Roman"/>
                <a:ea typeface="Times New Roman"/>
              </a:rPr>
              <a:t>n</a:t>
            </a:r>
            <a:r>
              <a:rPr lang="en-US" sz="2000" spc="-10" dirty="0" err="1">
                <a:latin typeface="Times New Roman"/>
                <a:ea typeface="Times New Roman"/>
              </a:rPr>
              <a:t>y</a:t>
            </a:r>
            <a:r>
              <a:rPr lang="en-US" sz="2000" dirty="0" err="1">
                <a:latin typeface="Times New Roman"/>
                <a:ea typeface="Times New Roman"/>
              </a:rPr>
              <a:t>a</a:t>
            </a:r>
            <a:r>
              <a:rPr lang="en-US" sz="2000" dirty="0">
                <a:latin typeface="Times New Roman"/>
                <a:ea typeface="Times New Roman"/>
              </a:rPr>
              <a:t>   </a:t>
            </a:r>
            <a:r>
              <a:rPr lang="en-US" sz="2000" dirty="0" err="1">
                <a:latin typeface="Times New Roman"/>
                <a:ea typeface="Times New Roman"/>
              </a:rPr>
              <a:t>d</a:t>
            </a:r>
            <a:r>
              <a:rPr lang="en-US" sz="2000" spc="-5" dirty="0" err="1">
                <a:latin typeface="Times New Roman"/>
                <a:ea typeface="Times New Roman"/>
              </a:rPr>
              <a:t>a</a:t>
            </a:r>
            <a:r>
              <a:rPr lang="en-US" sz="2000" dirty="0" err="1">
                <a:latin typeface="Times New Roman"/>
                <a:ea typeface="Times New Roman"/>
              </a:rPr>
              <a:t>lam</a:t>
            </a:r>
            <a:r>
              <a:rPr lang="en-US" sz="2000" dirty="0">
                <a:latin typeface="Times New Roman"/>
                <a:ea typeface="Times New Roman"/>
              </a:rPr>
              <a:t>  </a:t>
            </a:r>
            <a:r>
              <a:rPr lang="en-US" sz="2000" spc="5" dirty="0">
                <a:latin typeface="Times New Roman"/>
                <a:ea typeface="Times New Roman"/>
              </a:rPr>
              <a:t> </a:t>
            </a:r>
            <a:r>
              <a:rPr lang="en-US" sz="2000" dirty="0">
                <a:latin typeface="Times New Roman"/>
                <a:ea typeface="Times New Roman"/>
              </a:rPr>
              <a:t>p</a:t>
            </a:r>
            <a:r>
              <a:rPr lang="en-US" sz="2000" spc="-5" dirty="0">
                <a:latin typeface="Times New Roman"/>
                <a:ea typeface="Times New Roman"/>
              </a:rPr>
              <a:t>r</a:t>
            </a:r>
            <a:r>
              <a:rPr lang="en-US" sz="2000" dirty="0">
                <a:latin typeface="Times New Roman"/>
                <a:ea typeface="Times New Roman"/>
              </a:rPr>
              <a:t>oses  </a:t>
            </a:r>
            <a:r>
              <a:rPr lang="en-US" sz="2000" spc="5" dirty="0">
                <a:latin typeface="Times New Roman"/>
                <a:ea typeface="Times New Roman"/>
              </a:rPr>
              <a:t> </a:t>
            </a:r>
            <a:r>
              <a:rPr lang="en-US" sz="2000" spc="10" dirty="0" err="1">
                <a:latin typeface="Times New Roman"/>
                <a:ea typeface="Times New Roman"/>
              </a:rPr>
              <a:t>p</a:t>
            </a:r>
            <a:r>
              <a:rPr lang="en-US" sz="2000" spc="-5" dirty="0" err="1">
                <a:latin typeface="Times New Roman"/>
                <a:ea typeface="Times New Roman"/>
              </a:rPr>
              <a:t>e</a:t>
            </a:r>
            <a:r>
              <a:rPr lang="en-US" sz="2000" dirty="0" err="1">
                <a:latin typeface="Times New Roman"/>
                <a:ea typeface="Times New Roman"/>
              </a:rPr>
              <a:t>n</a:t>
            </a:r>
            <a:r>
              <a:rPr lang="en-US" sz="2000" spc="5" dirty="0" err="1">
                <a:latin typeface="Times New Roman"/>
                <a:ea typeface="Times New Roman"/>
              </a:rPr>
              <a:t>e</a:t>
            </a:r>
            <a:r>
              <a:rPr lang="en-US" sz="2000" spc="-10" dirty="0" err="1">
                <a:latin typeface="Times New Roman"/>
                <a:ea typeface="Times New Roman"/>
              </a:rPr>
              <a:t>g</a:t>
            </a:r>
            <a:r>
              <a:rPr lang="en-US" sz="2000" spc="-5" dirty="0" err="1">
                <a:latin typeface="Times New Roman"/>
                <a:ea typeface="Times New Roman"/>
              </a:rPr>
              <a:t>a</a:t>
            </a:r>
            <a:r>
              <a:rPr lang="en-US" sz="2000" spc="10" dirty="0" err="1">
                <a:latin typeface="Times New Roman"/>
                <a:ea typeface="Times New Roman"/>
              </a:rPr>
              <a:t>k</a:t>
            </a:r>
            <a:r>
              <a:rPr lang="en-US" sz="2000" spc="-5" dirty="0" err="1">
                <a:latin typeface="Times New Roman"/>
                <a:ea typeface="Times New Roman"/>
              </a:rPr>
              <a:t>a</a:t>
            </a:r>
            <a:r>
              <a:rPr lang="en-US" sz="2000" dirty="0" err="1">
                <a:latin typeface="Times New Roman"/>
                <a:ea typeface="Times New Roman"/>
              </a:rPr>
              <a:t>n</a:t>
            </a:r>
            <a:r>
              <a:rPr lang="en-US" sz="2000" dirty="0">
                <a:latin typeface="Times New Roman"/>
                <a:ea typeface="Times New Roman"/>
              </a:rPr>
              <a:t>  </a:t>
            </a:r>
            <a:r>
              <a:rPr lang="en-US" sz="2000" spc="5" dirty="0">
                <a:latin typeface="Times New Roman"/>
                <a:ea typeface="Times New Roman"/>
              </a:rPr>
              <a:t> </a:t>
            </a:r>
            <a:r>
              <a:rPr lang="en-US" sz="2000" dirty="0" err="1">
                <a:latin typeface="Times New Roman"/>
                <a:ea typeface="Times New Roman"/>
              </a:rPr>
              <a:t>hukum</a:t>
            </a:r>
            <a:r>
              <a:rPr lang="en-US" sz="2000" dirty="0">
                <a:latin typeface="Times New Roman"/>
                <a:ea typeface="Times New Roman"/>
              </a:rPr>
              <a:t>,  </a:t>
            </a:r>
            <a:r>
              <a:rPr lang="en-US" sz="2000" spc="10" dirty="0">
                <a:latin typeface="Times New Roman"/>
                <a:ea typeface="Times New Roman"/>
              </a:rPr>
              <a:t> </a:t>
            </a:r>
            <a:r>
              <a:rPr lang="en-US" sz="2000" dirty="0" err="1">
                <a:latin typeface="Times New Roman"/>
                <a:ea typeface="Times New Roman"/>
              </a:rPr>
              <a:t>b</a:t>
            </a:r>
            <a:r>
              <a:rPr lang="en-US" sz="2000" spc="-5" dirty="0" err="1">
                <a:latin typeface="Times New Roman"/>
                <a:ea typeface="Times New Roman"/>
              </a:rPr>
              <a:t>a</a:t>
            </a:r>
            <a:r>
              <a:rPr lang="en-US" sz="2000" dirty="0" err="1">
                <a:latin typeface="Times New Roman"/>
                <a:ea typeface="Times New Roman"/>
              </a:rPr>
              <a:t>ik</a:t>
            </a:r>
            <a:r>
              <a:rPr lang="en-US" sz="2000" dirty="0">
                <a:latin typeface="Times New Roman"/>
                <a:ea typeface="Times New Roman"/>
              </a:rPr>
              <a:t>  </a:t>
            </a:r>
            <a:r>
              <a:rPr lang="en-US" sz="2000" spc="20" dirty="0">
                <a:latin typeface="Times New Roman"/>
                <a:ea typeface="Times New Roman"/>
              </a:rPr>
              <a:t> </a:t>
            </a:r>
            <a:r>
              <a:rPr lang="en-US" sz="2000" dirty="0" err="1">
                <a:latin typeface="Times New Roman"/>
                <a:ea typeface="Times New Roman"/>
              </a:rPr>
              <a:t>mel</a:t>
            </a:r>
            <a:r>
              <a:rPr lang="en-US" sz="2000" spc="-5" dirty="0" err="1">
                <a:latin typeface="Times New Roman"/>
                <a:ea typeface="Times New Roman"/>
              </a:rPr>
              <a:t>a</a:t>
            </a:r>
            <a:r>
              <a:rPr lang="en-US" sz="2000" dirty="0" err="1">
                <a:latin typeface="Times New Roman"/>
                <a:ea typeface="Times New Roman"/>
              </a:rPr>
              <a:t>lui</a:t>
            </a:r>
            <a:r>
              <a:rPr lang="en-US" sz="2000" dirty="0">
                <a:latin typeface="Times New Roman"/>
                <a:ea typeface="Times New Roman"/>
              </a:rPr>
              <a:t> </a:t>
            </a:r>
            <a:r>
              <a:rPr lang="en-US" sz="2000" dirty="0" err="1">
                <a:latin typeface="Times New Roman"/>
                <a:ea typeface="Times New Roman"/>
              </a:rPr>
              <a:t>p</a:t>
            </a:r>
            <a:r>
              <a:rPr lang="en-US" sz="2000" spc="-5" dirty="0" err="1">
                <a:latin typeface="Times New Roman"/>
                <a:ea typeface="Times New Roman"/>
              </a:rPr>
              <a:t>e</a:t>
            </a:r>
            <a:r>
              <a:rPr lang="en-US" sz="2000" dirty="0" err="1">
                <a:latin typeface="Times New Roman"/>
                <a:ea typeface="Times New Roman"/>
              </a:rPr>
              <a:t>ng</a:t>
            </a:r>
            <a:r>
              <a:rPr lang="en-US" sz="2000" spc="-5" dirty="0" err="1">
                <a:latin typeface="Times New Roman"/>
                <a:ea typeface="Times New Roman"/>
              </a:rPr>
              <a:t>a</a:t>
            </a:r>
            <a:r>
              <a:rPr lang="en-US" sz="2000" dirty="0" err="1">
                <a:latin typeface="Times New Roman"/>
                <a:ea typeface="Times New Roman"/>
              </a:rPr>
              <a:t>di</a:t>
            </a:r>
            <a:r>
              <a:rPr lang="en-US" sz="2000" spc="5" dirty="0" err="1">
                <a:latin typeface="Times New Roman"/>
                <a:ea typeface="Times New Roman"/>
              </a:rPr>
              <a:t>l</a:t>
            </a:r>
            <a:r>
              <a:rPr lang="en-US" sz="2000" spc="-5" dirty="0" err="1">
                <a:latin typeface="Times New Roman"/>
                <a:ea typeface="Times New Roman"/>
              </a:rPr>
              <a:t>a</a:t>
            </a:r>
            <a:r>
              <a:rPr lang="en-US" sz="2000" dirty="0" err="1">
                <a:latin typeface="Times New Roman"/>
                <a:ea typeface="Times New Roman"/>
              </a:rPr>
              <a:t>n</a:t>
            </a:r>
            <a:r>
              <a:rPr lang="en-US" sz="2000" spc="30" dirty="0">
                <a:latin typeface="Times New Roman"/>
                <a:ea typeface="Times New Roman"/>
              </a:rPr>
              <a:t> </a:t>
            </a:r>
            <a:r>
              <a:rPr lang="en-US" sz="2000" dirty="0">
                <a:latin typeface="Times New Roman"/>
                <a:ea typeface="Times New Roman"/>
              </a:rPr>
              <a:t>(</a:t>
            </a:r>
            <a:r>
              <a:rPr lang="en-US" sz="2000" i="1" dirty="0">
                <a:latin typeface="Times New Roman"/>
                <a:ea typeface="Times New Roman"/>
              </a:rPr>
              <a:t>l</a:t>
            </a:r>
            <a:r>
              <a:rPr lang="en-US" sz="2000" i="1" spc="5" dirty="0">
                <a:latin typeface="Times New Roman"/>
                <a:ea typeface="Times New Roman"/>
              </a:rPr>
              <a:t>i</a:t>
            </a:r>
            <a:r>
              <a:rPr lang="en-US" sz="2000" i="1" dirty="0">
                <a:latin typeface="Times New Roman"/>
                <a:ea typeface="Times New Roman"/>
              </a:rPr>
              <a:t>t</a:t>
            </a:r>
            <a:r>
              <a:rPr lang="en-US" sz="2000" i="1" spc="5" dirty="0">
                <a:latin typeface="Times New Roman"/>
                <a:ea typeface="Times New Roman"/>
              </a:rPr>
              <a:t>i</a:t>
            </a:r>
            <a:r>
              <a:rPr lang="en-US" sz="2000" i="1" dirty="0">
                <a:latin typeface="Times New Roman"/>
                <a:ea typeface="Times New Roman"/>
              </a:rPr>
              <a:t>gat</a:t>
            </a:r>
            <a:r>
              <a:rPr lang="en-US" sz="2000" i="1" spc="5" dirty="0">
                <a:latin typeface="Times New Roman"/>
                <a:ea typeface="Times New Roman"/>
              </a:rPr>
              <a:t>i</a:t>
            </a:r>
            <a:r>
              <a:rPr lang="en-US" sz="2000" i="1" dirty="0">
                <a:latin typeface="Times New Roman"/>
                <a:ea typeface="Times New Roman"/>
              </a:rPr>
              <a:t>o</a:t>
            </a:r>
            <a:r>
              <a:rPr lang="en-US" sz="2000" i="1" spc="5" dirty="0">
                <a:latin typeface="Times New Roman"/>
                <a:ea typeface="Times New Roman"/>
              </a:rPr>
              <a:t>n</a:t>
            </a:r>
            <a:r>
              <a:rPr lang="en-US" sz="2000" dirty="0">
                <a:latin typeface="Times New Roman"/>
                <a:ea typeface="Times New Roman"/>
              </a:rPr>
              <a:t>)</a:t>
            </a:r>
            <a:r>
              <a:rPr lang="en-US" sz="2000" spc="25" dirty="0">
                <a:latin typeface="Times New Roman"/>
                <a:ea typeface="Times New Roman"/>
              </a:rPr>
              <a:t> </a:t>
            </a:r>
            <a:r>
              <a:rPr lang="en-US" sz="2000" spc="15" dirty="0" err="1">
                <a:latin typeface="Times New Roman"/>
                <a:ea typeface="Times New Roman"/>
              </a:rPr>
              <a:t>m</a:t>
            </a:r>
            <a:r>
              <a:rPr lang="en-US" sz="2000" spc="-5" dirty="0" err="1">
                <a:latin typeface="Times New Roman"/>
                <a:ea typeface="Times New Roman"/>
              </a:rPr>
              <a:t>a</a:t>
            </a:r>
            <a:r>
              <a:rPr lang="en-US" sz="2000" dirty="0" err="1">
                <a:latin typeface="Times New Roman"/>
                <a:ea typeface="Times New Roman"/>
              </a:rPr>
              <a:t>upun</a:t>
            </a:r>
            <a:r>
              <a:rPr lang="en-US" sz="2000" spc="30" dirty="0">
                <a:latin typeface="Times New Roman"/>
                <a:ea typeface="Times New Roman"/>
              </a:rPr>
              <a:t> </a:t>
            </a:r>
            <a:r>
              <a:rPr lang="en-US" sz="2000" dirty="0">
                <a:latin typeface="Times New Roman"/>
                <a:ea typeface="Times New Roman"/>
              </a:rPr>
              <a:t>di</a:t>
            </a:r>
            <a:r>
              <a:rPr lang="en-US" sz="2000" spc="30" dirty="0">
                <a:latin typeface="Times New Roman"/>
                <a:ea typeface="Times New Roman"/>
              </a:rPr>
              <a:t> </a:t>
            </a:r>
            <a:r>
              <a:rPr lang="en-US" sz="2000" dirty="0" err="1">
                <a:latin typeface="Times New Roman"/>
                <a:ea typeface="Times New Roman"/>
              </a:rPr>
              <a:t>luar</a:t>
            </a:r>
            <a:r>
              <a:rPr lang="en-US" sz="2000" spc="35" dirty="0">
                <a:latin typeface="Times New Roman"/>
                <a:ea typeface="Times New Roman"/>
              </a:rPr>
              <a:t> </a:t>
            </a:r>
            <a:r>
              <a:rPr lang="en-US" sz="2000" dirty="0" err="1">
                <a:latin typeface="Times New Roman"/>
                <a:ea typeface="Times New Roman"/>
              </a:rPr>
              <a:t>jalur</a:t>
            </a:r>
            <a:r>
              <a:rPr lang="en-US" sz="2000" spc="25" dirty="0">
                <a:latin typeface="Times New Roman"/>
                <a:ea typeface="Times New Roman"/>
              </a:rPr>
              <a:t> </a:t>
            </a:r>
            <a:r>
              <a:rPr lang="en-US" sz="2000" spc="10" dirty="0" err="1">
                <a:latin typeface="Times New Roman"/>
                <a:ea typeface="Times New Roman"/>
              </a:rPr>
              <a:t>p</a:t>
            </a:r>
            <a:r>
              <a:rPr lang="en-US" sz="2000" spc="-5" dirty="0" err="1">
                <a:latin typeface="Times New Roman"/>
                <a:ea typeface="Times New Roman"/>
              </a:rPr>
              <a:t>e</a:t>
            </a:r>
            <a:r>
              <a:rPr lang="en-US" sz="2000" spc="10" dirty="0" err="1">
                <a:latin typeface="Times New Roman"/>
                <a:ea typeface="Times New Roman"/>
              </a:rPr>
              <a:t>n</a:t>
            </a:r>
            <a:r>
              <a:rPr lang="en-US" sz="2000" dirty="0" err="1">
                <a:latin typeface="Times New Roman"/>
                <a:ea typeface="Times New Roman"/>
              </a:rPr>
              <a:t>g</a:t>
            </a:r>
            <a:r>
              <a:rPr lang="en-US" sz="2000" spc="-5" dirty="0" err="1">
                <a:latin typeface="Times New Roman"/>
                <a:ea typeface="Times New Roman"/>
              </a:rPr>
              <a:t>a</a:t>
            </a:r>
            <a:r>
              <a:rPr lang="en-US" sz="2000" dirty="0" err="1">
                <a:latin typeface="Times New Roman"/>
                <a:ea typeface="Times New Roman"/>
              </a:rPr>
              <a:t>di</a:t>
            </a:r>
            <a:r>
              <a:rPr lang="en-US" sz="2000" spc="5" dirty="0" err="1">
                <a:latin typeface="Times New Roman"/>
                <a:ea typeface="Times New Roman"/>
              </a:rPr>
              <a:t>l</a:t>
            </a:r>
            <a:r>
              <a:rPr lang="en-US" sz="2000" spc="-5" dirty="0" err="1">
                <a:latin typeface="Times New Roman"/>
                <a:ea typeface="Times New Roman"/>
              </a:rPr>
              <a:t>a</a:t>
            </a:r>
            <a:r>
              <a:rPr lang="en-US" sz="2000" dirty="0" err="1">
                <a:latin typeface="Times New Roman"/>
                <a:ea typeface="Times New Roman"/>
              </a:rPr>
              <a:t>n</a:t>
            </a:r>
            <a:r>
              <a:rPr lang="en-US" sz="2000" spc="30" dirty="0">
                <a:latin typeface="Times New Roman"/>
                <a:ea typeface="Times New Roman"/>
              </a:rPr>
              <a:t> </a:t>
            </a:r>
            <a:r>
              <a:rPr lang="en-US" sz="2000" spc="10" dirty="0">
                <a:latin typeface="Times New Roman"/>
                <a:ea typeface="Times New Roman"/>
              </a:rPr>
              <a:t>(</a:t>
            </a:r>
            <a:r>
              <a:rPr lang="en-US" sz="2000" i="1" dirty="0" err="1">
                <a:latin typeface="Times New Roman"/>
                <a:ea typeface="Times New Roman"/>
              </a:rPr>
              <a:t>nonl</a:t>
            </a:r>
            <a:r>
              <a:rPr lang="en-US" sz="2000" i="1" spc="5" dirty="0" err="1">
                <a:latin typeface="Times New Roman"/>
                <a:ea typeface="Times New Roman"/>
              </a:rPr>
              <a:t>i</a:t>
            </a:r>
            <a:r>
              <a:rPr lang="en-US" sz="2000" i="1" dirty="0" err="1">
                <a:latin typeface="Times New Roman"/>
                <a:ea typeface="Times New Roman"/>
              </a:rPr>
              <a:t>t</a:t>
            </a:r>
            <a:r>
              <a:rPr lang="en-US" sz="2000" i="1" spc="5" dirty="0" err="1">
                <a:latin typeface="Times New Roman"/>
                <a:ea typeface="Times New Roman"/>
              </a:rPr>
              <a:t>i</a:t>
            </a:r>
            <a:r>
              <a:rPr lang="en-US" sz="2000" i="1" dirty="0" err="1">
                <a:latin typeface="Times New Roman"/>
                <a:ea typeface="Times New Roman"/>
              </a:rPr>
              <a:t>gat</a:t>
            </a:r>
            <a:r>
              <a:rPr lang="en-US" sz="2000" i="1" spc="5" dirty="0" err="1">
                <a:latin typeface="Times New Roman"/>
                <a:ea typeface="Times New Roman"/>
              </a:rPr>
              <a:t>i</a:t>
            </a:r>
            <a:r>
              <a:rPr lang="en-US" sz="2000" i="1" dirty="0" err="1">
                <a:latin typeface="Times New Roman"/>
                <a:ea typeface="Times New Roman"/>
              </a:rPr>
              <a:t>o</a:t>
            </a:r>
            <a:r>
              <a:rPr lang="en-US" sz="2000" i="1" spc="5" dirty="0" err="1">
                <a:latin typeface="Times New Roman"/>
                <a:ea typeface="Times New Roman"/>
              </a:rPr>
              <a:t>n</a:t>
            </a:r>
            <a:r>
              <a:rPr lang="en-US" sz="2000" spc="-5" dirty="0" smtClean="0">
                <a:latin typeface="Times New Roman"/>
                <a:ea typeface="Times New Roman"/>
              </a:rPr>
              <a:t>)</a:t>
            </a:r>
            <a:r>
              <a:rPr lang="id-ID" sz="2000" spc="-5" dirty="0" smtClean="0">
                <a:latin typeface="Times New Roman"/>
                <a:ea typeface="Times New Roman"/>
              </a:rPr>
              <a:t>,</a:t>
            </a:r>
            <a:r>
              <a:rPr lang="en-US" sz="2000" dirty="0" smtClean="0">
                <a:latin typeface="Times New Roman"/>
                <a:ea typeface="Times New Roman"/>
              </a:rPr>
              <a:t> </a:t>
            </a:r>
            <a:r>
              <a:rPr lang="id-ID" sz="2000" dirty="0" smtClean="0">
                <a:latin typeface="Times New Roman"/>
                <a:ea typeface="Times New Roman"/>
              </a:rPr>
              <a:t>sehingga </a:t>
            </a:r>
            <a:r>
              <a:rPr lang="id-ID" sz="2000" spc="5" dirty="0">
                <a:latin typeface="Times New Roman"/>
                <a:ea typeface="Times New Roman"/>
              </a:rPr>
              <a:t>s</a:t>
            </a:r>
            <a:r>
              <a:rPr lang="en-US" sz="2000" spc="-5" dirty="0" err="1" smtClean="0">
                <a:latin typeface="Times New Roman"/>
                <a:ea typeface="Times New Roman"/>
              </a:rPr>
              <a:t>e</a:t>
            </a:r>
            <a:r>
              <a:rPr lang="en-US" sz="2000" dirty="0" err="1" smtClean="0">
                <a:latin typeface="Times New Roman"/>
                <a:ea typeface="Times New Roman"/>
              </a:rPr>
              <a:t>o</a:t>
            </a:r>
            <a:r>
              <a:rPr lang="en-US" sz="2000" spc="-5" dirty="0" err="1" smtClean="0">
                <a:latin typeface="Times New Roman"/>
                <a:ea typeface="Times New Roman"/>
              </a:rPr>
              <a:t>ra</a:t>
            </a:r>
            <a:r>
              <a:rPr lang="en-US" sz="2000" spc="10" dirty="0" err="1" smtClean="0">
                <a:latin typeface="Times New Roman"/>
                <a:ea typeface="Times New Roman"/>
              </a:rPr>
              <a:t>n</a:t>
            </a:r>
            <a:r>
              <a:rPr lang="en-US" sz="2000" dirty="0" err="1" smtClean="0">
                <a:latin typeface="Times New Roman"/>
                <a:ea typeface="Times New Roman"/>
              </a:rPr>
              <a:t>g</a:t>
            </a:r>
            <a:r>
              <a:rPr lang="en-US" sz="2000" dirty="0" smtClean="0">
                <a:latin typeface="Times New Roman"/>
                <a:ea typeface="Times New Roman"/>
              </a:rPr>
              <a:t> </a:t>
            </a:r>
            <a:r>
              <a:rPr lang="en-US" sz="2000" dirty="0" err="1">
                <a:latin typeface="Times New Roman"/>
                <a:ea typeface="Times New Roman"/>
              </a:rPr>
              <a:t>kl</a:t>
            </a:r>
            <a:r>
              <a:rPr lang="en-US" sz="2000" spc="5" dirty="0" err="1">
                <a:latin typeface="Times New Roman"/>
                <a:ea typeface="Times New Roman"/>
              </a:rPr>
              <a:t>i</a:t>
            </a:r>
            <a:r>
              <a:rPr lang="en-US" sz="2000" spc="-5" dirty="0" err="1">
                <a:latin typeface="Times New Roman"/>
                <a:ea typeface="Times New Roman"/>
              </a:rPr>
              <a:t>e</a:t>
            </a:r>
            <a:r>
              <a:rPr lang="en-US" sz="2000" dirty="0" err="1">
                <a:latin typeface="Times New Roman"/>
                <a:ea typeface="Times New Roman"/>
              </a:rPr>
              <a:t>n</a:t>
            </a:r>
            <a:r>
              <a:rPr lang="en-US" sz="2000" dirty="0">
                <a:latin typeface="Times New Roman"/>
                <a:ea typeface="Times New Roman"/>
              </a:rPr>
              <a:t>, </a:t>
            </a:r>
            <a:r>
              <a:rPr lang="en-US" sz="2000" dirty="0" err="1">
                <a:latin typeface="Times New Roman"/>
                <a:ea typeface="Times New Roman"/>
              </a:rPr>
              <a:t>d</a:t>
            </a:r>
            <a:r>
              <a:rPr lang="en-US" sz="2000" spc="-5" dirty="0" err="1">
                <a:latin typeface="Times New Roman"/>
                <a:ea typeface="Times New Roman"/>
              </a:rPr>
              <a:t>a</a:t>
            </a:r>
            <a:r>
              <a:rPr lang="en-US" sz="2000" dirty="0" err="1">
                <a:latin typeface="Times New Roman"/>
                <a:ea typeface="Times New Roman"/>
              </a:rPr>
              <a:t>p</a:t>
            </a:r>
            <a:r>
              <a:rPr lang="en-US" sz="2000" spc="-5" dirty="0" err="1">
                <a:latin typeface="Times New Roman"/>
                <a:ea typeface="Times New Roman"/>
              </a:rPr>
              <a:t>a</a:t>
            </a:r>
            <a:r>
              <a:rPr lang="en-US" sz="2000" dirty="0" err="1">
                <a:latin typeface="Times New Roman"/>
                <a:ea typeface="Times New Roman"/>
              </a:rPr>
              <a:t>t</a:t>
            </a:r>
            <a:r>
              <a:rPr lang="en-US" sz="2000" dirty="0">
                <a:latin typeface="Times New Roman"/>
                <a:ea typeface="Times New Roman"/>
              </a:rPr>
              <a:t> </a:t>
            </a:r>
            <a:r>
              <a:rPr lang="en-US" sz="2000" spc="5" dirty="0" err="1">
                <a:latin typeface="Times New Roman"/>
                <a:ea typeface="Times New Roman"/>
              </a:rPr>
              <a:t>t</a:t>
            </a:r>
            <a:r>
              <a:rPr lang="en-US" sz="2000" spc="-5" dirty="0" err="1">
                <a:latin typeface="Times New Roman"/>
                <a:ea typeface="Times New Roman"/>
              </a:rPr>
              <a:t>e</a:t>
            </a:r>
            <a:r>
              <a:rPr lang="en-US" sz="2000" dirty="0" err="1">
                <a:latin typeface="Times New Roman"/>
                <a:ea typeface="Times New Roman"/>
              </a:rPr>
              <a:t>rhind</a:t>
            </a:r>
            <a:r>
              <a:rPr lang="en-US" sz="2000" spc="5" dirty="0" err="1">
                <a:latin typeface="Times New Roman"/>
                <a:ea typeface="Times New Roman"/>
              </a:rPr>
              <a:t>a</a:t>
            </a:r>
            <a:r>
              <a:rPr lang="en-US" sz="2000" dirty="0" err="1">
                <a:latin typeface="Times New Roman"/>
                <a:ea typeface="Times New Roman"/>
              </a:rPr>
              <a:t>r</a:t>
            </a:r>
            <a:r>
              <a:rPr lang="en-US" sz="2000" dirty="0">
                <a:latin typeface="Times New Roman"/>
                <a:ea typeface="Times New Roman"/>
              </a:rPr>
              <a:t> </a:t>
            </a:r>
            <a:r>
              <a:rPr lang="en-US" sz="2000" dirty="0" err="1">
                <a:latin typeface="Times New Roman"/>
                <a:ea typeface="Times New Roman"/>
              </a:rPr>
              <a:t>d</a:t>
            </a:r>
            <a:r>
              <a:rPr lang="en-US" sz="2000" spc="-10" dirty="0" err="1">
                <a:latin typeface="Times New Roman"/>
                <a:ea typeface="Times New Roman"/>
              </a:rPr>
              <a:t>a</a:t>
            </a:r>
            <a:r>
              <a:rPr lang="en-US" sz="2000" spc="5" dirty="0" err="1">
                <a:latin typeface="Times New Roman"/>
                <a:ea typeface="Times New Roman"/>
              </a:rPr>
              <a:t>r</a:t>
            </a:r>
            <a:r>
              <a:rPr lang="en-US" sz="2000" dirty="0" err="1">
                <a:latin typeface="Times New Roman"/>
                <a:ea typeface="Times New Roman"/>
              </a:rPr>
              <a:t>i</a:t>
            </a:r>
            <a:r>
              <a:rPr lang="en-US" sz="2000" dirty="0">
                <a:latin typeface="Times New Roman"/>
                <a:ea typeface="Times New Roman"/>
              </a:rPr>
              <a:t> </a:t>
            </a:r>
            <a:r>
              <a:rPr lang="en-US" sz="2000" spc="5" dirty="0" err="1">
                <a:latin typeface="Times New Roman"/>
                <a:ea typeface="Times New Roman"/>
              </a:rPr>
              <a:t>t</a:t>
            </a:r>
            <a:r>
              <a:rPr lang="en-US" sz="2000" dirty="0" err="1">
                <a:latin typeface="Times New Roman"/>
                <a:ea typeface="Times New Roman"/>
              </a:rPr>
              <a:t>indak</a:t>
            </a:r>
            <a:r>
              <a:rPr lang="en-US" sz="2000" spc="-5" dirty="0" err="1">
                <a:latin typeface="Times New Roman"/>
                <a:ea typeface="Times New Roman"/>
              </a:rPr>
              <a:t>a</a:t>
            </a:r>
            <a:r>
              <a:rPr lang="en-US" sz="2000" dirty="0" err="1">
                <a:latin typeface="Times New Roman"/>
                <a:ea typeface="Times New Roman"/>
              </a:rPr>
              <a:t>n</a:t>
            </a:r>
            <a:r>
              <a:rPr lang="en-US" sz="2000" dirty="0">
                <a:latin typeface="Times New Roman"/>
                <a:ea typeface="Times New Roman"/>
              </a:rPr>
              <a:t> </a:t>
            </a:r>
            <a:r>
              <a:rPr lang="en-US" sz="2000" dirty="0" err="1" smtClean="0">
                <a:latin typeface="Times New Roman"/>
                <a:ea typeface="Times New Roman"/>
              </a:rPr>
              <a:t>sem</a:t>
            </a:r>
            <a:r>
              <a:rPr lang="en-US" sz="2000" spc="-5" dirty="0" err="1" smtClean="0">
                <a:latin typeface="Times New Roman"/>
                <a:ea typeface="Times New Roman"/>
              </a:rPr>
              <a:t>e</a:t>
            </a:r>
            <a:r>
              <a:rPr lang="en-US" sz="2000" dirty="0" err="1" smtClean="0">
                <a:latin typeface="Times New Roman"/>
                <a:ea typeface="Times New Roman"/>
              </a:rPr>
              <a:t>n</a:t>
            </a:r>
            <a:r>
              <a:rPr lang="en-US" sz="2000" spc="5" dirty="0" err="1" smtClean="0">
                <a:latin typeface="Times New Roman"/>
                <a:ea typeface="Times New Roman"/>
              </a:rPr>
              <a:t>a</a:t>
            </a:r>
            <a:r>
              <a:rPr lang="en-US" sz="2000" spc="-5" dirty="0" err="1" smtClean="0">
                <a:latin typeface="Times New Roman"/>
                <a:ea typeface="Times New Roman"/>
              </a:rPr>
              <a:t>-</a:t>
            </a:r>
            <a:r>
              <a:rPr lang="en-US" sz="2000" spc="15" dirty="0" err="1" smtClean="0">
                <a:latin typeface="Times New Roman"/>
                <a:ea typeface="Times New Roman"/>
              </a:rPr>
              <a:t>m</a:t>
            </a:r>
            <a:r>
              <a:rPr lang="en-US" sz="2000" spc="-5" dirty="0" err="1" smtClean="0">
                <a:latin typeface="Times New Roman"/>
                <a:ea typeface="Times New Roman"/>
              </a:rPr>
              <a:t>e</a:t>
            </a:r>
            <a:r>
              <a:rPr lang="en-US" sz="2000" dirty="0" err="1" smtClean="0">
                <a:latin typeface="Times New Roman"/>
                <a:ea typeface="Times New Roman"/>
              </a:rPr>
              <a:t>n</a:t>
            </a:r>
            <a:r>
              <a:rPr lang="en-US" sz="2000" spc="-5" dirty="0" err="1" smtClean="0">
                <a:latin typeface="Times New Roman"/>
                <a:ea typeface="Times New Roman"/>
              </a:rPr>
              <a:t>a</a:t>
            </a:r>
            <a:endParaRPr lang="id-ID" sz="1800" dirty="0"/>
          </a:p>
        </p:txBody>
      </p:sp>
      <p:cxnSp>
        <p:nvCxnSpPr>
          <p:cNvPr id="15" name="Straight Arrow Connector 14"/>
          <p:cNvCxnSpPr/>
          <p:nvPr/>
        </p:nvCxnSpPr>
        <p:spPr>
          <a:xfrm>
            <a:off x="1371600" y="304800"/>
            <a:ext cx="0" cy="3429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3" name="Straight Connector 2"/>
          <p:cNvCxnSpPr/>
          <p:nvPr/>
        </p:nvCxnSpPr>
        <p:spPr>
          <a:xfrm flipH="1">
            <a:off x="1371600" y="304800"/>
            <a:ext cx="1409700" cy="0"/>
          </a:xfrm>
          <a:prstGeom prst="line">
            <a:avLst/>
          </a:prstGeom>
        </p:spPr>
        <p:style>
          <a:lnRef idx="3">
            <a:schemeClr val="accent4"/>
          </a:lnRef>
          <a:fillRef idx="0">
            <a:schemeClr val="accent4"/>
          </a:fillRef>
          <a:effectRef idx="2">
            <a:schemeClr val="accent4"/>
          </a:effectRef>
          <a:fontRef idx="minor">
            <a:schemeClr val="tx1"/>
          </a:fontRef>
        </p:style>
      </p:cxnSp>
      <p:sp>
        <p:nvSpPr>
          <p:cNvPr id="14" name="Content Placeholder 3"/>
          <p:cNvSpPr txBox="1">
            <a:spLocks/>
          </p:cNvSpPr>
          <p:nvPr/>
        </p:nvSpPr>
        <p:spPr>
          <a:xfrm>
            <a:off x="5708072" y="922169"/>
            <a:ext cx="3054928" cy="5022914"/>
          </a:xfrm>
          <a:prstGeom prst="rect">
            <a:avLst/>
          </a:prstGeom>
        </p:spPr>
        <p:style>
          <a:lnRef idx="1">
            <a:schemeClr val="accent2"/>
          </a:lnRef>
          <a:fillRef idx="2">
            <a:schemeClr val="accent2"/>
          </a:fillRef>
          <a:effectRef idx="1">
            <a:schemeClr val="accent2"/>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None/>
            </a:pPr>
            <a:r>
              <a:rPr lang="en-US" sz="1800" b="1" dirty="0" err="1">
                <a:solidFill>
                  <a:schemeClr val="tx1"/>
                </a:solidFill>
                <a:effectLst>
                  <a:outerShdw blurRad="38100" dist="38100" dir="2700000" algn="tl">
                    <a:srgbClr val="FFFFFF"/>
                  </a:outerShdw>
                </a:effectLst>
                <a:latin typeface="Tahoma" pitchFamily="34" charset="0"/>
              </a:rPr>
              <a:t>Terciptanya</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perubahan</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kebijakan</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peraturan-peraturan</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dukungan</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sumber</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daya</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dll</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untuk</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memecahkan</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a:solidFill>
                  <a:schemeClr val="tx1"/>
                </a:solidFill>
                <a:effectLst>
                  <a:outerShdw blurRad="38100" dist="38100" dir="2700000" algn="tl">
                    <a:srgbClr val="FFFFFF"/>
                  </a:outerShdw>
                </a:effectLst>
                <a:latin typeface="Tahoma" pitchFamily="34" charset="0"/>
              </a:rPr>
              <a:t>isu</a:t>
            </a:r>
            <a:r>
              <a:rPr lang="en-US" sz="1800" b="1" dirty="0">
                <a:solidFill>
                  <a:schemeClr val="tx1"/>
                </a:solidFill>
                <a:effectLst>
                  <a:outerShdw blurRad="38100" dist="38100" dir="2700000" algn="tl">
                    <a:srgbClr val="FFFFFF"/>
                  </a:outerShdw>
                </a:effectLst>
                <a:latin typeface="Tahoma" pitchFamily="34" charset="0"/>
              </a:rPr>
              <a:t> </a:t>
            </a:r>
            <a:r>
              <a:rPr lang="en-US" sz="1800" b="1" dirty="0" err="1" smtClean="0">
                <a:solidFill>
                  <a:schemeClr val="tx1"/>
                </a:solidFill>
                <a:effectLst>
                  <a:outerShdw blurRad="38100" dist="38100" dir="2700000" algn="tl">
                    <a:srgbClr val="FFFFFF"/>
                  </a:outerShdw>
                </a:effectLst>
                <a:latin typeface="Tahoma" pitchFamily="34" charset="0"/>
              </a:rPr>
              <a:t>tertentu</a:t>
            </a:r>
            <a:r>
              <a:rPr lang="id-ID" sz="1800" b="1" dirty="0" smtClean="0">
                <a:solidFill>
                  <a:schemeClr val="tx1"/>
                </a:solidFill>
                <a:effectLst>
                  <a:outerShdw blurRad="38100" dist="38100" dir="2700000" algn="tl">
                    <a:srgbClr val="FFFFFF"/>
                  </a:outerShdw>
                </a:effectLst>
                <a:latin typeface="Tahoma" pitchFamily="34" charset="0"/>
              </a:rPr>
              <a:t>. T</a:t>
            </a:r>
            <a:r>
              <a:rPr lang="id-ID" sz="1800" b="1" dirty="0" smtClean="0">
                <a:solidFill>
                  <a:schemeClr val="tx1"/>
                </a:solidFill>
              </a:rPr>
              <a:t>erciptanya suatu p</a:t>
            </a:r>
            <a:r>
              <a:rPr lang="en-US" sz="1800" b="1" dirty="0" err="1" smtClean="0">
                <a:solidFill>
                  <a:schemeClr val="tx1"/>
                </a:solidFill>
              </a:rPr>
              <a:t>emahaman</a:t>
            </a:r>
            <a:r>
              <a:rPr lang="id-ID" sz="1800" b="1" dirty="0">
                <a:solidFill>
                  <a:schemeClr val="tx1"/>
                </a:solidFill>
              </a:rPr>
              <a:t> </a:t>
            </a:r>
            <a:r>
              <a:rPr lang="id-ID" sz="1800" b="1" dirty="0" smtClean="0">
                <a:solidFill>
                  <a:schemeClr val="tx1"/>
                </a:solidFill>
              </a:rPr>
              <a:t>atau </a:t>
            </a:r>
            <a:r>
              <a:rPr lang="en-US" sz="1800" b="1" dirty="0" err="1" smtClean="0">
                <a:solidFill>
                  <a:schemeClr val="tx1"/>
                </a:solidFill>
                <a:latin typeface="Arial Narrow" pitchFamily="34" charset="0"/>
              </a:rPr>
              <a:t>kesadaran</a:t>
            </a:r>
            <a:r>
              <a:rPr lang="en-US" sz="1800" b="1" dirty="0" smtClean="0">
                <a:solidFill>
                  <a:schemeClr val="tx1"/>
                </a:solidFill>
                <a:latin typeface="Arial Narrow" pitchFamily="34" charset="0"/>
              </a:rPr>
              <a:t> t</a:t>
            </a:r>
            <a:r>
              <a:rPr lang="id-ID" sz="1800" b="1" dirty="0" smtClean="0">
                <a:solidFill>
                  <a:schemeClr val="tx1"/>
                </a:solidFill>
                <a:latin typeface="Arial Narrow" pitchFamily="34" charset="0"/>
              </a:rPr>
              <a:t>er</a:t>
            </a:r>
            <a:r>
              <a:rPr lang="en-US" sz="1800" b="1" dirty="0" smtClean="0">
                <a:solidFill>
                  <a:schemeClr val="tx1"/>
                </a:solidFill>
                <a:latin typeface="Arial Narrow" pitchFamily="34" charset="0"/>
              </a:rPr>
              <a:t>h</a:t>
            </a:r>
            <a:r>
              <a:rPr lang="id-ID" sz="1800" b="1" dirty="0" smtClean="0">
                <a:solidFill>
                  <a:schemeClr val="tx1"/>
                </a:solidFill>
                <a:latin typeface="Arial Narrow" pitchFamily="34" charset="0"/>
              </a:rPr>
              <a:t>adap  </a:t>
            </a:r>
            <a:r>
              <a:rPr lang="en-US" sz="1800" b="1" dirty="0" err="1" smtClean="0">
                <a:solidFill>
                  <a:schemeClr val="tx1"/>
                </a:solidFill>
                <a:latin typeface="Arial Narrow" pitchFamily="34" charset="0"/>
              </a:rPr>
              <a:t>masalah</a:t>
            </a:r>
            <a:endParaRPr lang="en-US" sz="1800" b="1" dirty="0">
              <a:solidFill>
                <a:schemeClr val="tx1"/>
              </a:solidFill>
              <a:latin typeface="Arial Narrow" pitchFamily="34" charset="0"/>
            </a:endParaRPr>
          </a:p>
          <a:p>
            <a:pPr marL="0" indent="0" algn="just">
              <a:buNone/>
            </a:pPr>
            <a:r>
              <a:rPr lang="en-US" sz="1800" b="1" dirty="0" err="1">
                <a:solidFill>
                  <a:schemeClr val="tx1"/>
                </a:solidFill>
              </a:rPr>
              <a:t>Adanya</a:t>
            </a:r>
            <a:r>
              <a:rPr lang="en-US" sz="1800" b="1" dirty="0">
                <a:solidFill>
                  <a:schemeClr val="tx1"/>
                </a:solidFill>
              </a:rPr>
              <a:t> </a:t>
            </a:r>
            <a:r>
              <a:rPr lang="en-US" sz="1800" dirty="0">
                <a:solidFill>
                  <a:schemeClr val="tx1"/>
                </a:solidFill>
              </a:rPr>
              <a:t> </a:t>
            </a:r>
            <a:r>
              <a:rPr lang="en-US" sz="1800" b="1" dirty="0" err="1">
                <a:solidFill>
                  <a:schemeClr val="tx1"/>
                </a:solidFill>
              </a:rPr>
              <a:t>ketertarikan</a:t>
            </a:r>
            <a:r>
              <a:rPr lang="en-US" sz="1800" dirty="0">
                <a:solidFill>
                  <a:schemeClr val="tx1"/>
                </a:solidFill>
              </a:rPr>
              <a:t> </a:t>
            </a:r>
            <a:r>
              <a:rPr lang="en-US" sz="1800" b="1" dirty="0" err="1">
                <a:solidFill>
                  <a:schemeClr val="tx1"/>
                </a:solidFill>
              </a:rPr>
              <a:t>utk</a:t>
            </a:r>
            <a:r>
              <a:rPr lang="en-US" sz="1800" b="1" dirty="0">
                <a:solidFill>
                  <a:schemeClr val="tx1"/>
                </a:solidFill>
              </a:rPr>
              <a:t> </a:t>
            </a:r>
            <a:r>
              <a:rPr lang="en-US" sz="1800" b="1" dirty="0" err="1">
                <a:solidFill>
                  <a:schemeClr val="tx1"/>
                </a:solidFill>
              </a:rPr>
              <a:t>mengatasi</a:t>
            </a:r>
            <a:r>
              <a:rPr lang="en-US" sz="1800" dirty="0">
                <a:solidFill>
                  <a:schemeClr val="tx1"/>
                </a:solidFill>
              </a:rPr>
              <a:t> </a:t>
            </a:r>
            <a:r>
              <a:rPr lang="en-US" sz="1800" b="1" dirty="0" err="1">
                <a:solidFill>
                  <a:schemeClr val="tx1"/>
                </a:solidFill>
              </a:rPr>
              <a:t>masalah</a:t>
            </a:r>
            <a:r>
              <a:rPr lang="id-ID" sz="1800" dirty="0">
                <a:solidFill>
                  <a:schemeClr val="tx1"/>
                </a:solidFill>
              </a:rPr>
              <a:t>; </a:t>
            </a:r>
            <a:r>
              <a:rPr lang="en-US" sz="1800" b="1" dirty="0" err="1">
                <a:solidFill>
                  <a:schemeClr val="tx1"/>
                </a:solidFill>
              </a:rPr>
              <a:t>Adanya</a:t>
            </a:r>
            <a:r>
              <a:rPr lang="en-US" sz="1800" dirty="0">
                <a:solidFill>
                  <a:schemeClr val="tx1"/>
                </a:solidFill>
              </a:rPr>
              <a:t> </a:t>
            </a:r>
            <a:r>
              <a:rPr lang="en-US" sz="1800" b="1" dirty="0" err="1">
                <a:solidFill>
                  <a:schemeClr val="tx1"/>
                </a:solidFill>
              </a:rPr>
              <a:t>kemauan</a:t>
            </a:r>
            <a:r>
              <a:rPr lang="en-US" sz="1800" b="1" dirty="0">
                <a:solidFill>
                  <a:schemeClr val="tx1"/>
                </a:solidFill>
              </a:rPr>
              <a:t>/</a:t>
            </a:r>
            <a:r>
              <a:rPr lang="en-US" sz="1800" dirty="0">
                <a:solidFill>
                  <a:schemeClr val="tx1"/>
                </a:solidFill>
              </a:rPr>
              <a:t> </a:t>
            </a:r>
            <a:r>
              <a:rPr lang="en-US" sz="1800" b="1" dirty="0" err="1">
                <a:solidFill>
                  <a:schemeClr val="tx1"/>
                </a:solidFill>
              </a:rPr>
              <a:t>kepedulian</a:t>
            </a:r>
            <a:r>
              <a:rPr lang="en-US" sz="1800" b="1" dirty="0">
                <a:solidFill>
                  <a:schemeClr val="tx1"/>
                </a:solidFill>
              </a:rPr>
              <a:t> </a:t>
            </a:r>
            <a:r>
              <a:rPr lang="en-US" sz="1800" dirty="0">
                <a:solidFill>
                  <a:schemeClr val="tx1"/>
                </a:solidFill>
              </a:rPr>
              <a:t> </a:t>
            </a:r>
            <a:r>
              <a:rPr lang="en-US" sz="1800" b="1" dirty="0">
                <a:solidFill>
                  <a:schemeClr val="tx1"/>
                </a:solidFill>
              </a:rPr>
              <a:t> alternative</a:t>
            </a:r>
            <a:r>
              <a:rPr lang="en-US" sz="1800" dirty="0">
                <a:solidFill>
                  <a:schemeClr val="tx1"/>
                </a:solidFill>
              </a:rPr>
              <a:t> </a:t>
            </a:r>
            <a:r>
              <a:rPr lang="en-US" sz="1800" b="1" dirty="0" err="1">
                <a:solidFill>
                  <a:schemeClr val="tx1"/>
                </a:solidFill>
              </a:rPr>
              <a:t>solusi</a:t>
            </a:r>
            <a:r>
              <a:rPr lang="en-US" sz="1800" dirty="0">
                <a:solidFill>
                  <a:schemeClr val="tx1"/>
                </a:solidFill>
              </a:rPr>
              <a:t> </a:t>
            </a:r>
            <a:r>
              <a:rPr lang="en-US" sz="1800" b="1" dirty="0" err="1">
                <a:solidFill>
                  <a:schemeClr val="tx1"/>
                </a:solidFill>
              </a:rPr>
              <a:t>Adanya</a:t>
            </a:r>
            <a:r>
              <a:rPr lang="en-US" sz="1800" dirty="0">
                <a:solidFill>
                  <a:schemeClr val="tx1"/>
                </a:solidFill>
              </a:rPr>
              <a:t> </a:t>
            </a:r>
            <a:r>
              <a:rPr lang="en-US" sz="1800" b="1" dirty="0" err="1">
                <a:solidFill>
                  <a:schemeClr val="tx1"/>
                </a:solidFill>
              </a:rPr>
              <a:t>tindakan</a:t>
            </a:r>
            <a:r>
              <a:rPr lang="en-US" sz="1800" b="1" dirty="0">
                <a:solidFill>
                  <a:schemeClr val="tx1"/>
                </a:solidFill>
              </a:rPr>
              <a:t> </a:t>
            </a:r>
            <a:r>
              <a:rPr lang="en-US" sz="1800" b="1" dirty="0" err="1">
                <a:solidFill>
                  <a:schemeClr val="tx1"/>
                </a:solidFill>
              </a:rPr>
              <a:t>nyata</a:t>
            </a:r>
            <a:r>
              <a:rPr lang="en-US" sz="1800" b="1" dirty="0">
                <a:solidFill>
                  <a:schemeClr val="tx1"/>
                </a:solidFill>
              </a:rPr>
              <a:t> :</a:t>
            </a:r>
            <a:r>
              <a:rPr lang="en-US" sz="1800" dirty="0">
                <a:solidFill>
                  <a:schemeClr val="tx1"/>
                </a:solidFill>
              </a:rPr>
              <a:t> </a:t>
            </a:r>
            <a:r>
              <a:rPr lang="en-US" sz="1800" b="1" dirty="0" err="1">
                <a:solidFill>
                  <a:schemeClr val="tx1"/>
                </a:solidFill>
              </a:rPr>
              <a:t>solusi</a:t>
            </a:r>
            <a:r>
              <a:rPr lang="en-US" sz="1800" b="1" dirty="0">
                <a:solidFill>
                  <a:schemeClr val="tx1"/>
                </a:solidFill>
              </a:rPr>
              <a:t> </a:t>
            </a:r>
            <a:r>
              <a:rPr lang="en-US" sz="1800" b="1" dirty="0" err="1" smtClean="0">
                <a:solidFill>
                  <a:schemeClr val="tx1"/>
                </a:solidFill>
              </a:rPr>
              <a:t>masalah</a:t>
            </a:r>
            <a:r>
              <a:rPr lang="id-ID" sz="1800" b="1" dirty="0" smtClean="0">
                <a:solidFill>
                  <a:schemeClr val="tx1"/>
                </a:solidFill>
              </a:rPr>
              <a:t>.</a:t>
            </a:r>
            <a:endParaRPr lang="id-ID" sz="1800" dirty="0">
              <a:solidFill>
                <a:schemeClr val="tx1"/>
              </a:solidFill>
            </a:endParaRPr>
          </a:p>
          <a:p>
            <a:pPr marL="0" indent="0" algn="just">
              <a:buNone/>
            </a:pPr>
            <a:endParaRPr lang="id-ID" sz="1800" dirty="0">
              <a:solidFill>
                <a:schemeClr val="tx1"/>
              </a:solidFill>
            </a:endParaRPr>
          </a:p>
          <a:p>
            <a:pPr marL="0" indent="0" algn="just">
              <a:buNone/>
            </a:pPr>
            <a:endParaRPr lang="id-ID" sz="1800" b="1" dirty="0">
              <a:solidFill>
                <a:schemeClr val="tx2"/>
              </a:solidFill>
              <a:effectLst>
                <a:outerShdw blurRad="38100" dist="38100" dir="2700000" algn="tl">
                  <a:srgbClr val="FFFFFF"/>
                </a:outerShdw>
              </a:effectLst>
              <a:latin typeface="Tahoma" pitchFamily="34" charset="0"/>
            </a:endParaRPr>
          </a:p>
          <a:p>
            <a:pPr marL="0" indent="0" algn="just">
              <a:buNone/>
            </a:pPr>
            <a:endParaRPr lang="id-ID" sz="1800" dirty="0"/>
          </a:p>
        </p:txBody>
      </p:sp>
      <p:cxnSp>
        <p:nvCxnSpPr>
          <p:cNvPr id="37" name="Straight Connector 36"/>
          <p:cNvCxnSpPr>
            <a:stCxn id="4" idx="3"/>
          </p:cNvCxnSpPr>
          <p:nvPr/>
        </p:nvCxnSpPr>
        <p:spPr>
          <a:xfrm>
            <a:off x="6324600" y="364775"/>
            <a:ext cx="1066800" cy="15389"/>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7391400" y="380164"/>
            <a:ext cx="0" cy="601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Content Placeholder 3"/>
          <p:cNvSpPr txBox="1">
            <a:spLocks/>
          </p:cNvSpPr>
          <p:nvPr/>
        </p:nvSpPr>
        <p:spPr>
          <a:xfrm>
            <a:off x="3352800" y="1143000"/>
            <a:ext cx="1981200" cy="400110"/>
          </a:xfrm>
          <a:prstGeom prst="rect">
            <a:avLst/>
          </a:prstGeom>
        </p:spPr>
        <p:style>
          <a:lnRef idx="1">
            <a:schemeClr val="accent3"/>
          </a:lnRef>
          <a:fillRef idx="2">
            <a:schemeClr val="accent3"/>
          </a:fillRef>
          <a:effectRef idx="1">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id-ID" sz="2000" kern="0" dirty="0" smtClean="0">
                <a:solidFill>
                  <a:prstClr val="black"/>
                </a:solidFill>
                <a:latin typeface="Arial" pitchFamily="34" charset="0"/>
                <a:cs typeface="Arial" pitchFamily="34" charset="0"/>
              </a:rPr>
              <a:t>Sempit </a:t>
            </a:r>
            <a:endParaRPr lang="en-US" sz="2000" i="1" dirty="0" smtClean="0">
              <a:solidFill>
                <a:srgbClr val="000000"/>
              </a:solidFill>
              <a:latin typeface="Arial" pitchFamily="34" charset="0"/>
              <a:ea typeface="Times New Roman"/>
              <a:cs typeface="Arial" pitchFamily="34" charset="0"/>
            </a:endParaRPr>
          </a:p>
        </p:txBody>
      </p:sp>
      <p:cxnSp>
        <p:nvCxnSpPr>
          <p:cNvPr id="43" name="Straight Arrow Connector 42"/>
          <p:cNvCxnSpPr>
            <a:stCxn id="44" idx="1"/>
          </p:cNvCxnSpPr>
          <p:nvPr/>
        </p:nvCxnSpPr>
        <p:spPr>
          <a:xfrm flipH="1">
            <a:off x="2819400" y="1343055"/>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Content Placeholder 3"/>
          <p:cNvSpPr txBox="1">
            <a:spLocks/>
          </p:cNvSpPr>
          <p:nvPr/>
        </p:nvSpPr>
        <p:spPr>
          <a:xfrm>
            <a:off x="3386187" y="2030539"/>
            <a:ext cx="1981200" cy="400110"/>
          </a:xfrm>
          <a:prstGeom prst="rect">
            <a:avLst/>
          </a:prstGeom>
        </p:spPr>
        <p:style>
          <a:lnRef idx="1">
            <a:schemeClr val="accent3"/>
          </a:lnRef>
          <a:fillRef idx="2">
            <a:schemeClr val="accent3"/>
          </a:fillRef>
          <a:effectRef idx="1">
            <a:schemeClr val="accent3"/>
          </a:effectRef>
          <a:fontRef idx="minor">
            <a:schemeClr val="dk1"/>
          </a:fontRef>
        </p:style>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ctr">
              <a:buFont typeface="Arial" pitchFamily="34" charset="0"/>
              <a:buNone/>
            </a:pPr>
            <a:r>
              <a:rPr lang="id-ID" sz="2000" kern="0" dirty="0" smtClean="0">
                <a:solidFill>
                  <a:prstClr val="black"/>
                </a:solidFill>
                <a:latin typeface="Arial" pitchFamily="34" charset="0"/>
                <a:cs typeface="Arial" pitchFamily="34" charset="0"/>
              </a:rPr>
              <a:t>Luas </a:t>
            </a:r>
            <a:endParaRPr lang="en-US" sz="2000" i="1" dirty="0" smtClean="0">
              <a:solidFill>
                <a:srgbClr val="000000"/>
              </a:solidFill>
              <a:latin typeface="Arial" pitchFamily="34" charset="0"/>
              <a:ea typeface="Times New Roman"/>
              <a:cs typeface="Arial" pitchFamily="34" charset="0"/>
            </a:endParaRPr>
          </a:p>
        </p:txBody>
      </p:sp>
      <p:cxnSp>
        <p:nvCxnSpPr>
          <p:cNvPr id="5" name="Straight Arrow Connector 4"/>
          <p:cNvCxnSpPr>
            <a:stCxn id="16" idx="3"/>
          </p:cNvCxnSpPr>
          <p:nvPr/>
        </p:nvCxnSpPr>
        <p:spPr>
          <a:xfrm>
            <a:off x="5367387" y="2230594"/>
            <a:ext cx="4502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268449" y="647700"/>
            <a:ext cx="0" cy="49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2819400" y="2633290"/>
            <a:ext cx="2849323" cy="4372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dirty="0" smtClean="0"/>
          </a:p>
          <a:p>
            <a:pPr algn="ctr"/>
            <a:r>
              <a:rPr lang="id-ID" sz="1600" u="sng" dirty="0" smtClean="0"/>
              <a:t>MANFAAT</a:t>
            </a:r>
            <a:endParaRPr lang="id-ID" sz="1600" u="sng" dirty="0"/>
          </a:p>
          <a:p>
            <a:pPr algn="ctr"/>
            <a:endParaRPr lang="id-ID" sz="1600" dirty="0" smtClean="0"/>
          </a:p>
          <a:p>
            <a:pPr algn="ctr"/>
            <a:r>
              <a:rPr lang="id-ID" sz="1600" dirty="0" smtClean="0"/>
              <a:t>Membantu </a:t>
            </a:r>
            <a:r>
              <a:rPr lang="id-ID" sz="1600" dirty="0"/>
              <a:t>pihak yang bermasalah untuk memperoleh hak-haknya</a:t>
            </a:r>
            <a:br>
              <a:rPr lang="id-ID" sz="1600" dirty="0"/>
            </a:br>
            <a:r>
              <a:rPr lang="id-ID" sz="1600" dirty="0"/>
              <a:t>Menyerasikan hubungan nilai-nilai yang ada</a:t>
            </a:r>
            <a:br>
              <a:rPr lang="id-ID" sz="1600" dirty="0"/>
            </a:br>
            <a:r>
              <a:rPr lang="id-ID" sz="1600" dirty="0"/>
              <a:t>Menyelesaikan dan mengatasi sengketa ataupun masalah</a:t>
            </a:r>
            <a:br>
              <a:rPr lang="id-ID" sz="1600" dirty="0"/>
            </a:br>
            <a:r>
              <a:rPr lang="id-ID" sz="1600" dirty="0"/>
              <a:t>Alat untuk mencari suatu keadilan.</a:t>
            </a:r>
            <a:br>
              <a:rPr lang="id-ID" sz="1600" dirty="0"/>
            </a:br>
            <a:r>
              <a:rPr lang="id-ID" sz="1600" dirty="0"/>
              <a:t/>
            </a:r>
            <a:br>
              <a:rPr lang="id-ID" sz="1600" dirty="0"/>
            </a:br>
            <a:endParaRPr lang="id-ID" sz="1600" dirty="0"/>
          </a:p>
        </p:txBody>
      </p:sp>
      <p:cxnSp>
        <p:nvCxnSpPr>
          <p:cNvPr id="17" name="Straight Arrow Connector 16"/>
          <p:cNvCxnSpPr/>
          <p:nvPr/>
        </p:nvCxnSpPr>
        <p:spPr>
          <a:xfrm>
            <a:off x="2819400" y="30480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5181600" y="3048000"/>
            <a:ext cx="4871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6179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662904" y="3192448"/>
            <a:ext cx="2844269" cy="830997"/>
          </a:xfrm>
          <a:prstGeom prst="rect">
            <a:avLst/>
          </a:prstGeom>
          <a:solidFill>
            <a:schemeClr val="accent4">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spcBef>
                <a:spcPct val="20000"/>
              </a:spcBef>
            </a:pPr>
            <a:r>
              <a:rPr lang="id-ID" sz="1600" dirty="0" smtClean="0">
                <a:solidFill>
                  <a:srgbClr val="000000"/>
                </a:solidFill>
                <a:latin typeface="Tahoma" pitchFamily="34" charset="0"/>
                <a:ea typeface="Tahoma" pitchFamily="34" charset="0"/>
                <a:cs typeface="Tahoma" pitchFamily="34" charset="0"/>
              </a:rPr>
              <a:t>NEGOSIASI : MENCARI SOLUSI TERBAIK ANTARA PIHAK YANG BERSENGKETA</a:t>
            </a:r>
            <a:endParaRPr lang="en-US" sz="1600" dirty="0" smtClean="0">
              <a:solidFill>
                <a:srgbClr val="000000"/>
              </a:solidFill>
              <a:latin typeface="Tahoma" pitchFamily="34" charset="0"/>
              <a:ea typeface="Tahoma" pitchFamily="34" charset="0"/>
              <a:cs typeface="Tahoma" pitchFamily="34" charset="0"/>
            </a:endParaRPr>
          </a:p>
        </p:txBody>
      </p:sp>
      <p:sp>
        <p:nvSpPr>
          <p:cNvPr id="8" name="TextBox 7"/>
          <p:cNvSpPr txBox="1"/>
          <p:nvPr/>
        </p:nvSpPr>
        <p:spPr>
          <a:xfrm>
            <a:off x="142405" y="2487160"/>
            <a:ext cx="1583602" cy="1200329"/>
          </a:xfrm>
          <a:prstGeom prst="rect">
            <a:avLst/>
          </a:prstGeom>
          <a:solidFill>
            <a:srgbClr val="92D05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spcBef>
                <a:spcPct val="20000"/>
              </a:spcBef>
            </a:pPr>
            <a:r>
              <a:rPr lang="id-ID" dirty="0" smtClean="0"/>
              <a:t>PU,PA,PTUN, PENGUJIAN PERUU, DIBAWAH UU</a:t>
            </a:r>
            <a:endParaRPr lang="en-US" dirty="0" smtClean="0">
              <a:solidFill>
                <a:srgbClr val="000000"/>
              </a:solidFill>
              <a:latin typeface="Tahoma" pitchFamily="34" charset="0"/>
              <a:ea typeface="Tahoma" pitchFamily="34" charset="0"/>
              <a:cs typeface="Tahoma" pitchFamily="34" charset="0"/>
            </a:endParaRPr>
          </a:p>
        </p:txBody>
      </p:sp>
      <p:sp>
        <p:nvSpPr>
          <p:cNvPr id="9" name="TextBox 8"/>
          <p:cNvSpPr txBox="1"/>
          <p:nvPr/>
        </p:nvSpPr>
        <p:spPr>
          <a:xfrm>
            <a:off x="457829" y="1736984"/>
            <a:ext cx="1145612" cy="40011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lvl="0" algn="just">
              <a:spcBef>
                <a:spcPct val="20000"/>
              </a:spcBef>
            </a:pPr>
            <a:r>
              <a:rPr lang="id-ID" sz="2000" dirty="0" smtClean="0"/>
              <a:t>MA</a:t>
            </a:r>
            <a:endParaRPr lang="en-US" sz="2000" dirty="0" smtClean="0">
              <a:solidFill>
                <a:srgbClr val="000000"/>
              </a:solidFill>
              <a:latin typeface="Tahoma" pitchFamily="34" charset="0"/>
              <a:ea typeface="Tahoma" pitchFamily="34" charset="0"/>
              <a:cs typeface="Tahoma" pitchFamily="34" charset="0"/>
            </a:endParaRPr>
          </a:p>
        </p:txBody>
      </p:sp>
      <p:sp>
        <p:nvSpPr>
          <p:cNvPr id="10" name="TextBox 9"/>
          <p:cNvSpPr txBox="1"/>
          <p:nvPr/>
        </p:nvSpPr>
        <p:spPr>
          <a:xfrm>
            <a:off x="211269" y="4746553"/>
            <a:ext cx="3130978" cy="8309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MENENTUKAN PARA PIHAK YANG AKAN DITARIK DALAM POROSES LITIGASI</a:t>
            </a:r>
            <a:endParaRPr lang="en-US" sz="1600" dirty="0" smtClean="0">
              <a:solidFill>
                <a:srgbClr val="000000"/>
              </a:solidFill>
              <a:latin typeface="Tahoma" pitchFamily="34" charset="0"/>
              <a:ea typeface="Tahoma" pitchFamily="34" charset="0"/>
              <a:cs typeface="Tahoma" pitchFamily="34" charset="0"/>
            </a:endParaRPr>
          </a:p>
        </p:txBody>
      </p:sp>
      <p:sp>
        <p:nvSpPr>
          <p:cNvPr id="13" name="TextBox 12"/>
          <p:cNvSpPr txBox="1"/>
          <p:nvPr/>
        </p:nvSpPr>
        <p:spPr>
          <a:xfrm>
            <a:off x="3099832" y="261269"/>
            <a:ext cx="1929368" cy="58477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sz="1600" dirty="0" smtClean="0">
                <a:latin typeface="Tahoma" pitchFamily="34" charset="0"/>
                <a:ea typeface="Tahoma" pitchFamily="34" charset="0"/>
                <a:cs typeface="Tahoma" pitchFamily="34" charset="0"/>
              </a:rPr>
              <a:t>MODEL ADVOKASI HUKUM</a:t>
            </a:r>
            <a:endParaRPr lang="en-US" sz="1600" dirty="0" smtClean="0">
              <a:solidFill>
                <a:srgbClr val="000000"/>
              </a:solidFill>
              <a:latin typeface="Tahoma" pitchFamily="34" charset="0"/>
              <a:ea typeface="Tahoma" pitchFamily="34" charset="0"/>
              <a:cs typeface="Tahoma" pitchFamily="34" charset="0"/>
            </a:endParaRPr>
          </a:p>
        </p:txBody>
      </p:sp>
      <p:sp>
        <p:nvSpPr>
          <p:cNvPr id="14" name="TextBox 13"/>
          <p:cNvSpPr txBox="1"/>
          <p:nvPr/>
        </p:nvSpPr>
        <p:spPr>
          <a:xfrm>
            <a:off x="910359" y="975404"/>
            <a:ext cx="1429168"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just">
              <a:spcBef>
                <a:spcPct val="20000"/>
              </a:spcBef>
            </a:pPr>
            <a:r>
              <a:rPr lang="id-ID" sz="2000" dirty="0" smtClean="0"/>
              <a:t>LITIGASI</a:t>
            </a:r>
            <a:endParaRPr lang="en-US" sz="2000" dirty="0" smtClean="0">
              <a:solidFill>
                <a:srgbClr val="000000"/>
              </a:solidFill>
              <a:latin typeface="Tahoma" pitchFamily="34" charset="0"/>
              <a:ea typeface="Tahoma" pitchFamily="34" charset="0"/>
              <a:cs typeface="Tahoma" pitchFamily="34" charset="0"/>
            </a:endParaRPr>
          </a:p>
        </p:txBody>
      </p:sp>
      <p:cxnSp>
        <p:nvCxnSpPr>
          <p:cNvPr id="16" name="Straight Connector 15"/>
          <p:cNvCxnSpPr/>
          <p:nvPr/>
        </p:nvCxnSpPr>
        <p:spPr>
          <a:xfrm flipH="1">
            <a:off x="1624944" y="430547"/>
            <a:ext cx="14748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624943" y="430546"/>
            <a:ext cx="0" cy="4076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6882161" y="2788770"/>
            <a:ext cx="0" cy="3998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818484" y="4423387"/>
            <a:ext cx="2688689" cy="923330"/>
          </a:xfrm>
          <a:prstGeom prst="rect">
            <a:avLst/>
          </a:prstGeom>
          <a:solidFill>
            <a:schemeClr val="bg2">
              <a:lumMod val="9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spcBef>
                <a:spcPct val="20000"/>
              </a:spcBef>
            </a:pPr>
            <a:r>
              <a:rPr lang="id-ID" dirty="0" smtClean="0">
                <a:solidFill>
                  <a:srgbClr val="000000"/>
                </a:solidFill>
                <a:latin typeface="Tahoma" pitchFamily="34" charset="0"/>
                <a:ea typeface="Tahoma" pitchFamily="34" charset="0"/>
                <a:cs typeface="Tahoma" pitchFamily="34" charset="0"/>
              </a:rPr>
              <a:t>Mediasi : penyelesaian senketa dengan adanya mediator</a:t>
            </a:r>
            <a:endParaRPr lang="en-US" dirty="0" smtClean="0">
              <a:solidFill>
                <a:srgbClr val="000000"/>
              </a:solidFill>
              <a:latin typeface="Tahoma" pitchFamily="34" charset="0"/>
              <a:ea typeface="Tahoma" pitchFamily="34" charset="0"/>
              <a:cs typeface="Tahoma" pitchFamily="34" charset="0"/>
            </a:endParaRPr>
          </a:p>
        </p:txBody>
      </p:sp>
      <p:sp>
        <p:nvSpPr>
          <p:cNvPr id="36" name="TextBox 35"/>
          <p:cNvSpPr txBox="1"/>
          <p:nvPr/>
        </p:nvSpPr>
        <p:spPr>
          <a:xfrm>
            <a:off x="5762242" y="5716193"/>
            <a:ext cx="2688689" cy="923330"/>
          </a:xfrm>
          <a:prstGeom prst="rect">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ctr">
              <a:spcBef>
                <a:spcPct val="20000"/>
              </a:spcBef>
            </a:pPr>
            <a:r>
              <a:rPr lang="id-ID" dirty="0" smtClean="0"/>
              <a:t>Konsiliasi: penyelesaian sengketa dengan adanya konsiliator</a:t>
            </a:r>
            <a:endParaRPr lang="en-US" dirty="0" smtClean="0">
              <a:solidFill>
                <a:srgbClr val="000000"/>
              </a:solidFill>
              <a:latin typeface="Tahoma" pitchFamily="34" charset="0"/>
              <a:ea typeface="Tahoma" pitchFamily="34" charset="0"/>
              <a:cs typeface="Tahoma" pitchFamily="34" charset="0"/>
            </a:endParaRPr>
          </a:p>
        </p:txBody>
      </p:sp>
      <p:sp>
        <p:nvSpPr>
          <p:cNvPr id="29" name="TextBox 28"/>
          <p:cNvSpPr txBox="1"/>
          <p:nvPr/>
        </p:nvSpPr>
        <p:spPr>
          <a:xfrm>
            <a:off x="2320655" y="1719058"/>
            <a:ext cx="574945" cy="40011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lvl="0" algn="just">
              <a:spcBef>
                <a:spcPct val="20000"/>
              </a:spcBef>
            </a:pPr>
            <a:r>
              <a:rPr lang="id-ID" sz="2000" dirty="0" smtClean="0"/>
              <a:t>MK</a:t>
            </a:r>
            <a:endParaRPr lang="en-US" sz="2000" dirty="0" smtClean="0">
              <a:solidFill>
                <a:srgbClr val="000000"/>
              </a:solidFill>
              <a:latin typeface="Tahoma" pitchFamily="34" charset="0"/>
              <a:ea typeface="Tahoma" pitchFamily="34" charset="0"/>
              <a:cs typeface="Tahoma" pitchFamily="34" charset="0"/>
            </a:endParaRPr>
          </a:p>
        </p:txBody>
      </p:sp>
      <p:sp>
        <p:nvSpPr>
          <p:cNvPr id="33" name="TextBox 32"/>
          <p:cNvSpPr txBox="1"/>
          <p:nvPr/>
        </p:nvSpPr>
        <p:spPr>
          <a:xfrm>
            <a:off x="5486400" y="976447"/>
            <a:ext cx="1964824"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just">
              <a:spcBef>
                <a:spcPct val="20000"/>
              </a:spcBef>
            </a:pPr>
            <a:r>
              <a:rPr lang="id-ID" sz="2000" dirty="0" smtClean="0"/>
              <a:t>NON LITIGASI</a:t>
            </a:r>
            <a:endParaRPr lang="en-US" sz="2000" dirty="0" smtClean="0">
              <a:solidFill>
                <a:srgbClr val="000000"/>
              </a:solidFill>
              <a:latin typeface="Tahoma" pitchFamily="34" charset="0"/>
              <a:ea typeface="Tahoma" pitchFamily="34" charset="0"/>
              <a:cs typeface="Tahoma" pitchFamily="34" charset="0"/>
            </a:endParaRPr>
          </a:p>
        </p:txBody>
      </p:sp>
      <p:cxnSp>
        <p:nvCxnSpPr>
          <p:cNvPr id="25" name="Straight Connector 24"/>
          <p:cNvCxnSpPr/>
          <p:nvPr/>
        </p:nvCxnSpPr>
        <p:spPr>
          <a:xfrm>
            <a:off x="5029200" y="430546"/>
            <a:ext cx="1426111"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455311" y="430547"/>
            <a:ext cx="0" cy="4076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5486400" y="1709025"/>
            <a:ext cx="3276600" cy="101566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lgn="just">
              <a:spcBef>
                <a:spcPct val="20000"/>
              </a:spcBef>
            </a:pPr>
            <a:r>
              <a:rPr lang="id-ID" sz="2000" dirty="0" smtClean="0"/>
              <a:t>ARBITRASE </a:t>
            </a:r>
            <a:r>
              <a:rPr lang="es-ES" sz="2000" dirty="0"/>
              <a:t>UU No 30 </a:t>
            </a:r>
            <a:r>
              <a:rPr lang="id-ID" sz="2000" dirty="0" smtClean="0"/>
              <a:t>T</a:t>
            </a:r>
            <a:r>
              <a:rPr lang="es-ES" sz="2000" dirty="0" err="1" smtClean="0"/>
              <a:t>ahun</a:t>
            </a:r>
            <a:r>
              <a:rPr lang="es-ES" sz="2000" dirty="0" smtClean="0"/>
              <a:t> </a:t>
            </a:r>
            <a:r>
              <a:rPr lang="es-ES" sz="2000" dirty="0"/>
              <a:t>1999 </a:t>
            </a:r>
            <a:r>
              <a:rPr lang="id-ID" sz="2000" dirty="0" smtClean="0"/>
              <a:t>NEGOSIASI, MEDIASI, KONSILIASI.  </a:t>
            </a:r>
            <a:endParaRPr lang="en-US" sz="2000" dirty="0" smtClean="0">
              <a:solidFill>
                <a:srgbClr val="000000"/>
              </a:solidFill>
              <a:latin typeface="Tahoma" pitchFamily="34" charset="0"/>
              <a:ea typeface="Tahoma" pitchFamily="34" charset="0"/>
              <a:cs typeface="Tahoma" pitchFamily="34" charset="0"/>
            </a:endParaRPr>
          </a:p>
        </p:txBody>
      </p:sp>
      <p:cxnSp>
        <p:nvCxnSpPr>
          <p:cNvPr id="47" name="Straight Arrow Connector 46"/>
          <p:cNvCxnSpPr>
            <a:stCxn id="33" idx="2"/>
          </p:cNvCxnSpPr>
          <p:nvPr/>
        </p:nvCxnSpPr>
        <p:spPr>
          <a:xfrm flipH="1">
            <a:off x="6455311" y="1376557"/>
            <a:ext cx="13501" cy="3425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14" idx="2"/>
          </p:cNvCxnSpPr>
          <p:nvPr/>
        </p:nvCxnSpPr>
        <p:spPr>
          <a:xfrm flipH="1">
            <a:off x="910359" y="1375514"/>
            <a:ext cx="714584" cy="3335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14" idx="2"/>
            <a:endCxn id="29" idx="0"/>
          </p:cNvCxnSpPr>
          <p:nvPr/>
        </p:nvCxnSpPr>
        <p:spPr>
          <a:xfrm>
            <a:off x="1624943" y="1375514"/>
            <a:ext cx="983185" cy="3435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2048187" y="2487160"/>
            <a:ext cx="2588120" cy="1200329"/>
          </a:xfrm>
          <a:prstGeom prst="rect">
            <a:avLst/>
          </a:prstGeom>
          <a:solidFill>
            <a:srgbClr val="00B0F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spcBef>
                <a:spcPct val="20000"/>
              </a:spcBef>
            </a:pPr>
            <a:r>
              <a:rPr lang="id-ID" dirty="0" smtClean="0"/>
              <a:t>YUDICIAL REVIEW, UU DENGAN UUD, SENGKETA LAIN YANG DITENTUKAN PERUU,</a:t>
            </a:r>
            <a:endParaRPr lang="en-US" dirty="0" smtClean="0">
              <a:solidFill>
                <a:srgbClr val="000000"/>
              </a:solidFill>
              <a:latin typeface="Tahoma" pitchFamily="34" charset="0"/>
              <a:ea typeface="Tahoma" pitchFamily="34" charset="0"/>
              <a:cs typeface="Tahoma" pitchFamily="34" charset="0"/>
            </a:endParaRPr>
          </a:p>
        </p:txBody>
      </p:sp>
      <p:sp>
        <p:nvSpPr>
          <p:cNvPr id="77" name="TextBox 76"/>
          <p:cNvSpPr txBox="1"/>
          <p:nvPr/>
        </p:nvSpPr>
        <p:spPr>
          <a:xfrm>
            <a:off x="3099832" y="6177858"/>
            <a:ext cx="2486087" cy="584775"/>
          </a:xfrm>
          <a:prstGeom prst="rect">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HUKUM MATERIIL DAN FORMIL</a:t>
            </a:r>
            <a:endParaRPr lang="en-US" sz="1600" dirty="0" smtClean="0">
              <a:solidFill>
                <a:srgbClr val="000000"/>
              </a:solidFill>
              <a:latin typeface="Tahoma" pitchFamily="34" charset="0"/>
              <a:ea typeface="Tahoma" pitchFamily="34" charset="0"/>
              <a:cs typeface="Tahoma" pitchFamily="34" charset="0"/>
            </a:endParaRPr>
          </a:p>
        </p:txBody>
      </p:sp>
      <p:sp>
        <p:nvSpPr>
          <p:cNvPr id="80" name="TextBox 79"/>
          <p:cNvSpPr txBox="1"/>
          <p:nvPr/>
        </p:nvSpPr>
        <p:spPr>
          <a:xfrm>
            <a:off x="228600" y="3995160"/>
            <a:ext cx="3130978" cy="584775"/>
          </a:xfrm>
          <a:prstGeom prst="rect">
            <a:avLst/>
          </a:prstGeom>
          <a:solidFill>
            <a:srgbClr val="FFC000"/>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MEMAHAMI PERMASALAHAN HUKUM DAN POKOK PERKARA</a:t>
            </a:r>
            <a:endParaRPr lang="en-US" sz="1600" dirty="0" smtClean="0">
              <a:solidFill>
                <a:srgbClr val="000000"/>
              </a:solidFill>
              <a:latin typeface="Tahoma" pitchFamily="34" charset="0"/>
              <a:ea typeface="Tahoma" pitchFamily="34" charset="0"/>
              <a:cs typeface="Tahoma" pitchFamily="34" charset="0"/>
            </a:endParaRPr>
          </a:p>
        </p:txBody>
      </p:sp>
      <p:sp>
        <p:nvSpPr>
          <p:cNvPr id="85" name="TextBox 84"/>
          <p:cNvSpPr txBox="1"/>
          <p:nvPr/>
        </p:nvSpPr>
        <p:spPr>
          <a:xfrm>
            <a:off x="409513" y="5690918"/>
            <a:ext cx="2486087" cy="584775"/>
          </a:xfrm>
          <a:prstGeom prst="rect">
            <a:avLst/>
          </a:prstGeom>
          <a:solidFill>
            <a:schemeClr val="tx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ADMNISTRASI DAN BERKAS  PERKARA</a:t>
            </a:r>
            <a:endParaRPr lang="en-US" sz="1600" dirty="0" smtClean="0">
              <a:solidFill>
                <a:srgbClr val="000000"/>
              </a:solidFill>
              <a:latin typeface="Tahoma" pitchFamily="34" charset="0"/>
              <a:ea typeface="Tahoma" pitchFamily="34" charset="0"/>
              <a:cs typeface="Tahoma" pitchFamily="34" charset="0"/>
            </a:endParaRPr>
          </a:p>
        </p:txBody>
      </p:sp>
      <p:cxnSp>
        <p:nvCxnSpPr>
          <p:cNvPr id="6" name="Straight Arrow Connector 5"/>
          <p:cNvCxnSpPr>
            <a:stCxn id="8" idx="2"/>
          </p:cNvCxnSpPr>
          <p:nvPr/>
        </p:nvCxnSpPr>
        <p:spPr>
          <a:xfrm>
            <a:off x="934206" y="3687489"/>
            <a:ext cx="0" cy="3076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671623" y="4023445"/>
            <a:ext cx="1929368" cy="584775"/>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Menentukan Legal standing</a:t>
            </a:r>
            <a:endParaRPr lang="en-US" sz="1600" dirty="0" smtClean="0">
              <a:solidFill>
                <a:srgbClr val="000000"/>
              </a:solidFill>
              <a:latin typeface="Tahoma" pitchFamily="34" charset="0"/>
              <a:ea typeface="Tahoma" pitchFamily="34" charset="0"/>
              <a:cs typeface="Tahoma" pitchFamily="34" charset="0"/>
            </a:endParaRPr>
          </a:p>
        </p:txBody>
      </p:sp>
      <p:sp>
        <p:nvSpPr>
          <p:cNvPr id="32" name="TextBox 31"/>
          <p:cNvSpPr txBox="1"/>
          <p:nvPr/>
        </p:nvSpPr>
        <p:spPr>
          <a:xfrm>
            <a:off x="3671623" y="4746553"/>
            <a:ext cx="1929368" cy="338554"/>
          </a:xfrm>
          <a:prstGeom prst="rect">
            <a:avLst/>
          </a:prstGeom>
          <a:solidFill>
            <a:srgbClr val="FFC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lvl="0" algn="just">
              <a:spcBef>
                <a:spcPct val="20000"/>
              </a:spcBef>
            </a:pPr>
            <a:r>
              <a:rPr lang="id-ID" sz="1600" dirty="0" smtClean="0">
                <a:latin typeface="Tahoma" pitchFamily="34" charset="0"/>
                <a:ea typeface="Tahoma" pitchFamily="34" charset="0"/>
                <a:cs typeface="Tahoma" pitchFamily="34" charset="0"/>
              </a:rPr>
              <a:t>Kewenangan MK</a:t>
            </a:r>
            <a:endParaRPr lang="en-US" sz="1600" dirty="0" smtClean="0">
              <a:solidFill>
                <a:srgbClr val="000000"/>
              </a:solidFill>
              <a:latin typeface="Tahoma" pitchFamily="34" charset="0"/>
              <a:ea typeface="Tahoma" pitchFamily="34" charset="0"/>
              <a:cs typeface="Tahoma" pitchFamily="34" charset="0"/>
            </a:endParaRPr>
          </a:p>
        </p:txBody>
      </p:sp>
      <p:cxnSp>
        <p:nvCxnSpPr>
          <p:cNvPr id="11" name="Straight Arrow Connector 10"/>
          <p:cNvCxnSpPr/>
          <p:nvPr/>
        </p:nvCxnSpPr>
        <p:spPr>
          <a:xfrm>
            <a:off x="4064516" y="3687489"/>
            <a:ext cx="0" cy="3076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30" idx="2"/>
            <a:endCxn id="32" idx="0"/>
          </p:cNvCxnSpPr>
          <p:nvPr/>
        </p:nvCxnSpPr>
        <p:spPr>
          <a:xfrm>
            <a:off x="4636307" y="4608220"/>
            <a:ext cx="0" cy="1383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77" idx="1"/>
          </p:cNvCxnSpPr>
          <p:nvPr/>
        </p:nvCxnSpPr>
        <p:spPr>
          <a:xfrm>
            <a:off x="2320655" y="6275693"/>
            <a:ext cx="779177" cy="19455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1" name="Straight Arrow Connector 20"/>
          <p:cNvCxnSpPr/>
          <p:nvPr/>
        </p:nvCxnSpPr>
        <p:spPr>
          <a:xfrm>
            <a:off x="4495800" y="5162051"/>
            <a:ext cx="0" cy="8674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 name="Straight Arrow Connector 2"/>
          <p:cNvCxnSpPr>
            <a:stCxn id="4" idx="2"/>
          </p:cNvCxnSpPr>
          <p:nvPr/>
        </p:nvCxnSpPr>
        <p:spPr>
          <a:xfrm flipH="1">
            <a:off x="7085038" y="4023445"/>
            <a:ext cx="1" cy="399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7451224" y="5346717"/>
            <a:ext cx="0" cy="3442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9" idx="2"/>
          </p:cNvCxnSpPr>
          <p:nvPr/>
        </p:nvCxnSpPr>
        <p:spPr>
          <a:xfrm>
            <a:off x="1030635" y="2137094"/>
            <a:ext cx="0" cy="35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29" idx="2"/>
          </p:cNvCxnSpPr>
          <p:nvPr/>
        </p:nvCxnSpPr>
        <p:spPr>
          <a:xfrm>
            <a:off x="2608128" y="2119168"/>
            <a:ext cx="0" cy="367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438400" y="1066800"/>
            <a:ext cx="2895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438400" y="1219200"/>
            <a:ext cx="2895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5080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5355</TotalTime>
  <Words>2134</Words>
  <Application>Microsoft Office PowerPoint</Application>
  <PresentationFormat>On-screen Show (4:3)</PresentationFormat>
  <Paragraphs>267</Paragraphs>
  <Slides>22</Slides>
  <Notes>12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Angles</vt:lpstr>
      <vt:lpstr>PowerPoint Presentation</vt:lpstr>
      <vt:lpstr>PowerPoint Presentation</vt:lpstr>
      <vt:lpstr>APA ADVOKASI ITU ?</vt:lpstr>
      <vt:lpstr>KERANGKA FILOSOFIS ADVOKASI  </vt:lpstr>
      <vt:lpstr>PowerPoint Presentation</vt:lpstr>
      <vt:lpstr>PowerPoint Presentation</vt:lpstr>
      <vt:lpstr>bentuk ADVOKASI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FILSAFAT ILMU</dc:title>
  <dc:creator>ADMIN</dc:creator>
  <cp:lastModifiedBy>acer</cp:lastModifiedBy>
  <cp:revision>542</cp:revision>
  <cp:lastPrinted>2019-09-19T01:36:33Z</cp:lastPrinted>
  <dcterms:created xsi:type="dcterms:W3CDTF">2006-08-16T00:00:00Z</dcterms:created>
  <dcterms:modified xsi:type="dcterms:W3CDTF">2024-10-24T06:32:15Z</dcterms:modified>
</cp:coreProperties>
</file>